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559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062984" cy="201168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062984" y="0"/>
            <a:ext cx="4062984" cy="20116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125968" y="0"/>
            <a:ext cx="4062984" cy="201168"/>
          </a:xfrm>
          <a:prstGeom prst="rect">
            <a:avLst/>
          </a:prstGeom>
          <a:solidFill>
            <a:srgbClr val="003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377440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" y="4572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005594"/>
                </a:solidFill>
                <a:latin typeface="Arial"/>
              </a:rPr>
              <a:t>RegDesk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280160"/>
            <a:ext cx="9144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00" b="1" i="0">
                <a:solidFill>
                  <a:srgbClr val="FFFFFF"/>
                </a:solidFill>
                <a:latin typeface="Arial"/>
              </a:rPr>
              <a:t>Partnering with RegDesk:
Adoption, Scale &amp; Roadmap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260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1">
                <a:solidFill>
                  <a:srgbClr val="76CADD"/>
                </a:solidFill>
                <a:latin typeface="Arial"/>
              </a:rPr>
              <a:t>Built for enterprise launch. Designed for adoption. Proven to scale.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93408"/>
            <a:ext cx="3047238" cy="164592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047238" y="6693408"/>
            <a:ext cx="3047238" cy="16459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094476" y="6693408"/>
            <a:ext cx="3047238" cy="16459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141714" y="6693408"/>
            <a:ext cx="3047238" cy="164592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559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0"/>
            <a:ext cx="274320" cy="6858000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0"/>
            <a:ext cx="137160" cy="685800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1645920"/>
            <a:ext cx="96012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Arial"/>
              </a:rPr>
              <a:t>Global regulations are perpetually in flux,
creating complexity for RA pros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3749039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1">
                <a:solidFill>
                  <a:srgbClr val="76CADD"/>
                </a:solidFill>
                <a:latin typeface="Arial"/>
              </a:rPr>
              <a:t>The need for a single source of regulatory truth has never been greater.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93408"/>
            <a:ext cx="3047238" cy="164592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047238" y="6693408"/>
            <a:ext cx="3047238" cy="16459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094476" y="6693408"/>
            <a:ext cx="3047238" cy="16459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141714" y="6693408"/>
            <a:ext cx="3047238" cy="164592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5836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58368"/>
            <a:ext cx="304723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238" y="658368"/>
            <a:ext cx="304723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4476" y="658368"/>
            <a:ext cx="304723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1714" y="658368"/>
            <a:ext cx="304723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91440"/>
            <a:ext cx="11430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For RegDesk, RIMS Is a Means to an End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566928"/>
            <a:ext cx="11430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76CADD"/>
                </a:solidFill>
                <a:latin typeface="Arial"/>
              </a:rPr>
              <a:t>One platform. Four pillars. End-to-end regulatory coverage.</a:t>
            </a:r>
          </a:p>
        </p:txBody>
      </p:sp>
      <p:sp>
        <p:nvSpPr>
          <p:cNvPr id="9" name="Rectangle 8"/>
          <p:cNvSpPr/>
          <p:nvPr/>
        </p:nvSpPr>
        <p:spPr>
          <a:xfrm>
            <a:off x="274320" y="822960"/>
            <a:ext cx="2651760" cy="566928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4320" y="822960"/>
            <a:ext cx="2651760" cy="7315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1480" y="932688"/>
            <a:ext cx="2468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5594"/>
                </a:solidFill>
                <a:latin typeface="Arial"/>
              </a:rPr>
              <a:t>PLAN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1480" y="1518920"/>
            <a:ext cx="50292" cy="34747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1417320"/>
            <a:ext cx="233172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Human-curated regulatory intelligence from 124 countries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1480" y="2204720"/>
            <a:ext cx="50292" cy="34747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1208" y="2103120"/>
            <a:ext cx="233172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Change assessments through integrated workflows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127248" y="822960"/>
            <a:ext cx="2651760" cy="566928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127248" y="822960"/>
            <a:ext cx="2651760" cy="73152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264408" y="932688"/>
            <a:ext cx="2468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466AB1"/>
                </a:solidFill>
                <a:latin typeface="Arial"/>
              </a:rPr>
              <a:t>BUILD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64408" y="1518920"/>
            <a:ext cx="50292" cy="347472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374136" y="1417320"/>
            <a:ext cx="233172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ONE submission for global markets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64408" y="2204720"/>
            <a:ext cx="50292" cy="347472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374136" y="2103120"/>
            <a:ext cx="233172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Auto-populate GSPR, Essential Principles &amp; DoCs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264408" y="2890520"/>
            <a:ext cx="50292" cy="347472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374136" y="2788920"/>
            <a:ext cx="233172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Author 50%+ of submission leveraging AI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264408" y="3576320"/>
            <a:ext cx="50292" cy="347472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374136" y="3474720"/>
            <a:ext cx="233172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Real-time collaboration with regional partners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80176" y="822960"/>
            <a:ext cx="2651760" cy="566928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980176" y="822960"/>
            <a:ext cx="2651760" cy="7315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117336" y="932688"/>
            <a:ext cx="2468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76CADD"/>
                </a:solidFill>
                <a:latin typeface="Arial"/>
              </a:rPr>
              <a:t>TRACK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17336" y="1518920"/>
            <a:ext cx="50292" cy="34747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227064" y="1417320"/>
            <a:ext cx="233172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Track global submissions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117336" y="2204720"/>
            <a:ext cx="50292" cy="34747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227064" y="2103120"/>
            <a:ext cx="233172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KPI reports within seconds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117336" y="2890520"/>
            <a:ext cx="50292" cy="34747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27064" y="2788920"/>
            <a:ext cx="233172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Renewal notifications &amp; simplified dashboard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833104" y="822960"/>
            <a:ext cx="2651760" cy="566928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833104" y="822960"/>
            <a:ext cx="2651760" cy="7315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970264" y="932688"/>
            <a:ext cx="2468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BC624"/>
                </a:solidFill>
                <a:latin typeface="Arial"/>
              </a:rPr>
              <a:t>MAINTAIN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970264" y="151892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079992" y="1417320"/>
            <a:ext cx="233172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Automated change assessment workflow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970264" y="220472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079992" y="2103120"/>
            <a:ext cx="233172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Ensure products are compliant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970264" y="289052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079992" y="2788920"/>
            <a:ext cx="233172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Regional workflows and decision trees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274320" y="6601968"/>
            <a:ext cx="10972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9CA3AF"/>
                </a:solidFill>
                <a:latin typeface="Arial"/>
              </a:rPr>
              <a:t>© RegDesk 2026 — Confidential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559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062984" cy="201168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062984" y="0"/>
            <a:ext cx="4062984" cy="20116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125968" y="0"/>
            <a:ext cx="4062984" cy="201168"/>
          </a:xfrm>
          <a:prstGeom prst="rect">
            <a:avLst/>
          </a:prstGeom>
          <a:solidFill>
            <a:srgbClr val="003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-182880" y="-1645920"/>
            <a:ext cx="5486400" cy="8686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0" b="1" i="0">
                <a:solidFill>
                  <a:srgbClr val="466AB1"/>
                </a:solidFill>
                <a:latin typeface="Arial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0" y="1645920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BC624"/>
                </a:solidFill>
                <a:latin typeface="Arial"/>
              </a:rPr>
              <a:t>SEGMENT — PLAN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0" y="2194560"/>
            <a:ext cx="6400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Arial"/>
              </a:rPr>
              <a:t>Regulatory
Intelligence &amp; Alerts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0" y="3474720"/>
            <a:ext cx="6400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1">
                <a:solidFill>
                  <a:srgbClr val="76CADD"/>
                </a:solidFill>
                <a:latin typeface="Arial"/>
              </a:rPr>
              <a:t>Stay ahead. Always informed.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93408"/>
            <a:ext cx="3047238" cy="164592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047238" y="6693408"/>
            <a:ext cx="3047238" cy="16459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094476" y="6693408"/>
            <a:ext cx="3047238" cy="16459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141714" y="6693408"/>
            <a:ext cx="3047238" cy="164592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5836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58368"/>
            <a:ext cx="304723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238" y="658368"/>
            <a:ext cx="304723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4476" y="658368"/>
            <a:ext cx="304723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1714" y="658368"/>
            <a:ext cx="304723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91440"/>
            <a:ext cx="11430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Plan — Regulatory Intelligence &amp; Alerts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566928"/>
            <a:ext cx="11430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76CADD"/>
                </a:solidFill>
                <a:latin typeface="Arial"/>
              </a:rPr>
              <a:t>Proactive monitoring. Instant access. Zero surprises.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110744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1005840"/>
            <a:ext cx="10378440" cy="107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1D1C1D"/>
                </a:solidFill>
                <a:latin typeface="Arial"/>
              </a:rPr>
              <a:t>Stay ahead of regulatory changes before they impact your portfolio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220472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8" y="2103120"/>
            <a:ext cx="10378440" cy="107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1D1C1D"/>
                </a:solidFill>
                <a:latin typeface="Arial"/>
              </a:rPr>
              <a:t>Instantly access comprehensive checklists by country, product category, and classification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330200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200400"/>
            <a:ext cx="10378440" cy="107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1D1C1D"/>
                </a:solidFill>
                <a:latin typeface="Arial"/>
              </a:rPr>
              <a:t>Receive daily updates on regulatory changes across 124+ markets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39928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8" y="4297680"/>
            <a:ext cx="10378440" cy="107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1D1C1D"/>
                </a:solidFill>
                <a:latin typeface="Arial"/>
              </a:rPr>
              <a:t>Retrieve monthly reports with a global summary of key regulatory changes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74320" y="6601968"/>
            <a:ext cx="10972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9CA3AF"/>
                </a:solidFill>
                <a:latin typeface="Arial"/>
              </a:rPr>
              <a:t>© RegDesk 2026 — Confidential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559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062984" cy="201168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062984" y="0"/>
            <a:ext cx="4062984" cy="20116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125968" y="0"/>
            <a:ext cx="4062984" cy="201168"/>
          </a:xfrm>
          <a:prstGeom prst="rect">
            <a:avLst/>
          </a:prstGeom>
          <a:solidFill>
            <a:srgbClr val="003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-182880" y="-1645920"/>
            <a:ext cx="5486400" cy="8686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0" b="1" i="0">
                <a:solidFill>
                  <a:srgbClr val="466AB1"/>
                </a:solidFill>
                <a:latin typeface="Arial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0" y="1645920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BC624"/>
                </a:solidFill>
                <a:latin typeface="Arial"/>
              </a:rPr>
              <a:t>SEGMENT — BUILD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0" y="2194560"/>
            <a:ext cx="6400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Arial"/>
              </a:rPr>
              <a:t>AI Application
Builder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0" y="3474720"/>
            <a:ext cx="6400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1">
                <a:solidFill>
                  <a:srgbClr val="76CADD"/>
                </a:solidFill>
                <a:latin typeface="Arial"/>
              </a:rPr>
              <a:t>One submission. Global reach.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93408"/>
            <a:ext cx="3047238" cy="164592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047238" y="6693408"/>
            <a:ext cx="3047238" cy="16459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094476" y="6693408"/>
            <a:ext cx="3047238" cy="16459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141714" y="6693408"/>
            <a:ext cx="3047238" cy="164592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5836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58368"/>
            <a:ext cx="304723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238" y="658368"/>
            <a:ext cx="304723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4476" y="658368"/>
            <a:ext cx="304723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1714" y="658368"/>
            <a:ext cx="304723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91440"/>
            <a:ext cx="11430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Build — AI Application Builder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566928"/>
            <a:ext cx="11430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76CADD"/>
                </a:solidFill>
                <a:latin typeface="Arial"/>
              </a:rPr>
              <a:t>Country-specific templates. AI-powered authoring. Hours, not months.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106172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960120"/>
            <a:ext cx="10378440" cy="98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 i="0">
                <a:solidFill>
                  <a:srgbClr val="1D1C1D"/>
                </a:solidFill>
                <a:latin typeface="Arial"/>
              </a:rPr>
              <a:t>Access country-specific templates for actual submissions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206756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8" y="1965960"/>
            <a:ext cx="10378440" cy="98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 i="0">
                <a:solidFill>
                  <a:srgbClr val="1D1C1D"/>
                </a:solidFill>
                <a:latin typeface="Arial"/>
              </a:rPr>
              <a:t>Craft fully compliant submissions within hours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307340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2971800"/>
            <a:ext cx="10378440" cy="98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 i="0">
                <a:solidFill>
                  <a:srgbClr val="1D1C1D"/>
                </a:solidFill>
                <a:latin typeface="Arial"/>
              </a:rPr>
              <a:t>Leverage ONE submission to auto-populate subsequent filings for global markets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07924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8" y="3977640"/>
            <a:ext cx="10378440" cy="98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 i="0">
                <a:solidFill>
                  <a:srgbClr val="1D1C1D"/>
                </a:solidFill>
                <a:latin typeface="Arial"/>
              </a:rPr>
              <a:t>Render submissions as a volumized file or a continuous PDF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1520" y="508508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4983480"/>
            <a:ext cx="10378440" cy="98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 i="0">
                <a:solidFill>
                  <a:srgbClr val="1D1C1D"/>
                </a:solidFill>
                <a:latin typeface="Arial"/>
              </a:rPr>
              <a:t>Collaborate seamlessly with internal and external teams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74320" y="6601968"/>
            <a:ext cx="10972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9CA3AF"/>
                </a:solidFill>
                <a:latin typeface="Arial"/>
              </a:rPr>
              <a:t>© RegDesk 2026 — Confidential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5836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58368"/>
            <a:ext cx="304723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238" y="658368"/>
            <a:ext cx="304723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4476" y="658368"/>
            <a:ext cx="304723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1714" y="658368"/>
            <a:ext cx="304723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91440"/>
            <a:ext cx="11430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Build — Distributor Collaboration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566928"/>
            <a:ext cx="11430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76CADD"/>
                </a:solidFill>
                <a:latin typeface="Arial"/>
              </a:rPr>
              <a:t>Seamless workflows. Secure sharing. Faster approvals.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110744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1005840"/>
            <a:ext cx="10378440" cy="107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1D1C1D"/>
                </a:solidFill>
                <a:latin typeface="Arial"/>
              </a:rPr>
              <a:t>Create workflows to collaborate with internal and external teams on global submissions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220472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8" y="2103120"/>
            <a:ext cx="10378440" cy="107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1D1C1D"/>
                </a:solidFill>
                <a:latin typeface="Arial"/>
              </a:rPr>
              <a:t>Securely share documents with external distribution partners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330200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200400"/>
            <a:ext cx="10378440" cy="107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1D1C1D"/>
                </a:solidFill>
                <a:latin typeface="Arial"/>
              </a:rPr>
              <a:t>Maintain complete records of all distributor activities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39928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8" y="4297680"/>
            <a:ext cx="10378440" cy="107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1D1C1D"/>
                </a:solidFill>
                <a:latin typeface="Arial"/>
              </a:rPr>
              <a:t>Review and approve documents to eliminate bottlenecks in submission timelines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74320" y="6601968"/>
            <a:ext cx="10972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9CA3AF"/>
                </a:solidFill>
                <a:latin typeface="Arial"/>
              </a:rPr>
              <a:t>© RegDesk 2026 — Confidential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559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062984" cy="201168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062984" y="0"/>
            <a:ext cx="4062984" cy="20116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125968" y="0"/>
            <a:ext cx="4062984" cy="201168"/>
          </a:xfrm>
          <a:prstGeom prst="rect">
            <a:avLst/>
          </a:prstGeom>
          <a:solidFill>
            <a:srgbClr val="003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-182880" y="-1645920"/>
            <a:ext cx="5486400" cy="8686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0" b="1" i="0">
                <a:solidFill>
                  <a:srgbClr val="466AB1"/>
                </a:solidFill>
                <a:latin typeface="Arial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0" y="1645920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BC624"/>
                </a:solidFill>
                <a:latin typeface="Arial"/>
              </a:rPr>
              <a:t>SEGMENT — TRACK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0" y="2194560"/>
            <a:ext cx="6400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Arial"/>
              </a:rPr>
              <a:t>Track &amp;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0" y="3474720"/>
            <a:ext cx="6400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1">
                <a:solidFill>
                  <a:srgbClr val="76CADD"/>
                </a:solidFill>
                <a:latin typeface="Arial"/>
              </a:rPr>
              <a:t>Real-time visibility. KPIs in seconds.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93408"/>
            <a:ext cx="3047238" cy="164592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047238" y="6693408"/>
            <a:ext cx="3047238" cy="16459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094476" y="6693408"/>
            <a:ext cx="3047238" cy="16459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141714" y="6693408"/>
            <a:ext cx="3047238" cy="164592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5836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58368"/>
            <a:ext cx="304723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238" y="658368"/>
            <a:ext cx="304723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4476" y="658368"/>
            <a:ext cx="304723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1714" y="658368"/>
            <a:ext cx="304723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91440"/>
            <a:ext cx="11430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Track &amp;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566928"/>
            <a:ext cx="11430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76CADD"/>
                </a:solidFill>
                <a:latin typeface="Arial"/>
              </a:rPr>
              <a:t>Live registration status. Automated renewal alerts. Instant KPI dashboards.</a:t>
            </a:r>
          </a:p>
        </p:txBody>
      </p:sp>
      <p:sp>
        <p:nvSpPr>
          <p:cNvPr id="9" name="Rectangle 8"/>
          <p:cNvSpPr/>
          <p:nvPr/>
        </p:nvSpPr>
        <p:spPr>
          <a:xfrm>
            <a:off x="274320" y="868680"/>
            <a:ext cx="3566160" cy="5532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4320" y="868680"/>
            <a:ext cx="3566160" cy="9144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" y="1051560"/>
            <a:ext cx="457200" cy="4572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8912" y="105156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" y="1645920"/>
            <a:ext cx="32918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005594"/>
                </a:solidFill>
                <a:latin typeface="Arial"/>
              </a:rPr>
              <a:t>Track Global
Registrations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2788920"/>
            <a:ext cx="329184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9CA3AF"/>
                </a:solidFill>
                <a:latin typeface="Arial"/>
              </a:rPr>
              <a:t>Real-time status across all markets and products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868680"/>
            <a:ext cx="3566160" cy="5532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069080" y="868680"/>
            <a:ext cx="3566160" cy="9144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233672" y="1051560"/>
            <a:ext cx="457200" cy="4572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233672" y="105156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06240" y="1645920"/>
            <a:ext cx="32918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005594"/>
                </a:solidFill>
                <a:latin typeface="Arial"/>
              </a:rPr>
              <a:t>Renewal
Notifications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06240" y="2788920"/>
            <a:ext cx="329184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9CA3AF"/>
                </a:solidFill>
                <a:latin typeface="Arial"/>
              </a:rPr>
              <a:t>Automated alerts to eliminate missed deadlines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63840" y="868680"/>
            <a:ext cx="3566160" cy="5532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863840" y="868680"/>
            <a:ext cx="3566160" cy="9144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028432" y="1051560"/>
            <a:ext cx="457200" cy="4572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028432" y="105156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0" y="1645920"/>
            <a:ext cx="32918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005594"/>
                </a:solidFill>
                <a:latin typeface="Arial"/>
              </a:rPr>
              <a:t>Advanced Reports
in Seconds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2788920"/>
            <a:ext cx="329184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9CA3AF"/>
                </a:solidFill>
                <a:latin typeface="Arial"/>
              </a:rPr>
              <a:t>KPI dashboards generated instantly on demand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74320" y="6601968"/>
            <a:ext cx="10972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9CA3AF"/>
                </a:solidFill>
                <a:latin typeface="Arial"/>
              </a:rPr>
              <a:t>© RegDesk 2026 — Confidential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559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062984" cy="201168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062984" y="0"/>
            <a:ext cx="4062984" cy="20116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125968" y="0"/>
            <a:ext cx="4062984" cy="201168"/>
          </a:xfrm>
          <a:prstGeom prst="rect">
            <a:avLst/>
          </a:prstGeom>
          <a:solidFill>
            <a:srgbClr val="003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-182880" y="-1645920"/>
            <a:ext cx="5486400" cy="8686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0" b="1" i="0">
                <a:solidFill>
                  <a:srgbClr val="466AB1"/>
                </a:solidFill>
                <a:latin typeface="Arial"/>
              </a:rP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0" y="1645920"/>
            <a:ext cx="6400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BC624"/>
                </a:solidFill>
                <a:latin typeface="Arial"/>
              </a:rPr>
              <a:t>SEGMENT — MAINTAIN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0" y="2194560"/>
            <a:ext cx="6400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Arial"/>
              </a:rPr>
              <a:t>Change
Assessment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0" y="3474720"/>
            <a:ext cx="6400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1">
                <a:solidFill>
                  <a:srgbClr val="76CADD"/>
                </a:solidFill>
                <a:latin typeface="Arial"/>
              </a:rPr>
              <a:t>Mimic your process. Ensure compliance.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93408"/>
            <a:ext cx="3047238" cy="164592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047238" y="6693408"/>
            <a:ext cx="3047238" cy="16459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094476" y="6693408"/>
            <a:ext cx="3047238" cy="16459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141714" y="6693408"/>
            <a:ext cx="3047238" cy="164592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5836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58368"/>
            <a:ext cx="304723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238" y="658368"/>
            <a:ext cx="304723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4476" y="658368"/>
            <a:ext cx="304723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1714" y="658368"/>
            <a:ext cx="304723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91440"/>
            <a:ext cx="11430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Maintain — Change Assessment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566928"/>
            <a:ext cx="11430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76CADD"/>
                </a:solidFill>
                <a:latin typeface="Arial"/>
              </a:rPr>
              <a:t>Automated workflows that mirror your process. Built-in regulatory intelligence.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110744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1005840"/>
            <a:ext cx="10378440" cy="107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1D1C1D"/>
                </a:solidFill>
                <a:latin typeface="Arial"/>
              </a:rPr>
              <a:t>Create and manage changes to existing products with structured workflows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220472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8" y="2103120"/>
            <a:ext cx="10378440" cy="107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1D1C1D"/>
                </a:solidFill>
                <a:latin typeface="Arial"/>
              </a:rPr>
              <a:t>Utilize built-in regulatory intelligence and decision trees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330200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3200400"/>
            <a:ext cx="10378440" cy="107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1D1C1D"/>
                </a:solidFill>
                <a:latin typeface="Arial"/>
              </a:rPr>
              <a:t>Understand the regulatory impact of changes across products and countries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399280"/>
            <a:ext cx="50292" cy="34747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8" y="4297680"/>
            <a:ext cx="10378440" cy="107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1D1C1D"/>
                </a:solidFill>
                <a:latin typeface="Arial"/>
              </a:rPr>
              <a:t>Collaborate with internal and external teams through integrated, efficient workflows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74320" y="6601968"/>
            <a:ext cx="10972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9CA3AF"/>
                </a:solidFill>
                <a:latin typeface="Arial"/>
              </a:rPr>
              <a:t>© RegDesk 2026 — Confidential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5836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58368"/>
            <a:ext cx="304723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238" y="658368"/>
            <a:ext cx="304723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4476" y="658368"/>
            <a:ext cx="304723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1714" y="658368"/>
            <a:ext cx="304723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91440"/>
            <a:ext cx="11430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RegDesk Capabilities Are Delivered Modularly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566928"/>
            <a:ext cx="11430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76CADD"/>
                </a:solidFill>
                <a:latin typeface="Arial"/>
              </a:rPr>
              <a:t>Pick the modules you need. Power them all with Regulatory Intelligence.</a:t>
            </a:r>
          </a:p>
        </p:txBody>
      </p:sp>
      <p:sp>
        <p:nvSpPr>
          <p:cNvPr id="9" name="Rectangle 8"/>
          <p:cNvSpPr/>
          <p:nvPr/>
        </p:nvSpPr>
        <p:spPr>
          <a:xfrm>
            <a:off x="228600" y="868680"/>
            <a:ext cx="1828800" cy="16459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28600" y="868680"/>
            <a:ext cx="1828800" cy="9144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20040" y="1051560"/>
            <a:ext cx="16459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D1C1D"/>
                </a:solidFill>
                <a:latin typeface="Arial"/>
              </a:rPr>
              <a:t>AI Forms
Generator
(GSPR, DoC)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94560" y="868680"/>
            <a:ext cx="1828800" cy="16459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194560" y="868680"/>
            <a:ext cx="1828800" cy="91440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286000" y="1051560"/>
            <a:ext cx="16459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D1C1D"/>
                </a:solidFill>
                <a:latin typeface="Arial"/>
              </a:rPr>
              <a:t>AI Application
Builder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60520" y="868680"/>
            <a:ext cx="1828800" cy="16459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160520" y="868680"/>
            <a:ext cx="1828800" cy="91440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251960" y="1051560"/>
            <a:ext cx="16459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D1C1D"/>
                </a:solidFill>
                <a:latin typeface="Arial"/>
              </a:rPr>
              <a:t>Tracking &amp;
Reporting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26480" y="868680"/>
            <a:ext cx="1828800" cy="16459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126480" y="868680"/>
            <a:ext cx="1828800" cy="9144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0" y="1051560"/>
            <a:ext cx="16459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D1C1D"/>
                </a:solidFill>
                <a:latin typeface="Arial"/>
              </a:rPr>
              <a:t>Standards
Management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92440" y="868680"/>
            <a:ext cx="1828800" cy="16459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92440" y="868680"/>
            <a:ext cx="1828800" cy="91440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83880" y="1051560"/>
            <a:ext cx="16459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D1C1D"/>
                </a:solidFill>
                <a:latin typeface="Arial"/>
              </a:rPr>
              <a:t>Change
Assessment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058400" y="868680"/>
            <a:ext cx="1828800" cy="16459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058400" y="868680"/>
            <a:ext cx="1828800" cy="91440"/>
          </a:xfrm>
          <a:prstGeom prst="rect">
            <a:avLst/>
          </a:prstGeom>
          <a:solidFill>
            <a:srgbClr val="2767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149840" y="1051560"/>
            <a:ext cx="16459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D1C1D"/>
                </a:solidFill>
                <a:latin typeface="Arial"/>
              </a:rPr>
              <a:t>Distributor
Collaboration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28600" y="2697480"/>
            <a:ext cx="11731752" cy="9144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7200" y="2788920"/>
            <a:ext cx="1127455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Regulatory Intelligence &amp; Alerts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3172968"/>
            <a:ext cx="112745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76CADD"/>
                </a:solidFill>
                <a:latin typeface="Arial"/>
              </a:rPr>
              <a:t>Product Data &amp; Document Management  —  Included with all instances of RegDesk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5760" y="3840480"/>
            <a:ext cx="11430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1">
                <a:solidFill>
                  <a:srgbClr val="9CA3AF"/>
                </a:solidFill>
                <a:latin typeface="Arial"/>
              </a:rPr>
              <a:t>Our modules are powered by Regulatory Intelligence — unique to RegDesk. Most integrated workflows, most intuitive UI, latest AI stack.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74320" y="6601968"/>
            <a:ext cx="10972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9CA3AF"/>
                </a:solidFill>
                <a:latin typeface="Arial"/>
              </a:rPr>
              <a:t>© RegDesk 2026 — Confidential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559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062984" cy="201168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062984" y="0"/>
            <a:ext cx="4062984" cy="20116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125968" y="0"/>
            <a:ext cx="4062984" cy="201168"/>
          </a:xfrm>
          <a:prstGeom prst="rect">
            <a:avLst/>
          </a:prstGeom>
          <a:solidFill>
            <a:srgbClr val="003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828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0" b="1" i="0">
                <a:solidFill>
                  <a:srgbClr val="FBC624"/>
                </a:solidFill>
                <a:latin typeface="Arial"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1371600"/>
            <a:ext cx="96012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1">
                <a:solidFill>
                  <a:srgbClr val="FFFFFF"/>
                </a:solidFill>
                <a:latin typeface="Arial"/>
              </a:rPr>
              <a:t>RegDesk has been a game changer for our regulatory team.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840480"/>
            <a:ext cx="7315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FBC624"/>
                </a:solidFill>
                <a:latin typeface="Arial"/>
              </a:rPr>
              <a:t>Elaine Ferraz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2976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76CADD"/>
                </a:solidFill>
                <a:latin typeface="Arial"/>
              </a:rPr>
              <a:t>Director of Regulatory LATAM  ·  Thermo Fisher Scientific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93408"/>
            <a:ext cx="3047238" cy="164592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047238" y="6693408"/>
            <a:ext cx="3047238" cy="16459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094476" y="6693408"/>
            <a:ext cx="3047238" cy="16459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141714" y="6693408"/>
            <a:ext cx="3047238" cy="164592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5836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58368"/>
            <a:ext cx="304723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238" y="658368"/>
            <a:ext cx="304723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4476" y="658368"/>
            <a:ext cx="304723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1714" y="658368"/>
            <a:ext cx="304723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91440"/>
            <a:ext cx="11430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Select Clients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566928"/>
            <a:ext cx="11430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76CADD"/>
                </a:solidFill>
                <a:latin typeface="Arial"/>
              </a:rPr>
              <a:t>The only end-to-end RIM platform — trusted by leading enterprises.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005840"/>
            <a:ext cx="1737360" cy="100584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005840"/>
            <a:ext cx="1737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9CA3AF"/>
                </a:solidFill>
                <a:latin typeface="Arial"/>
              </a:rPr>
              <a:t>Client 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51760" y="1005840"/>
            <a:ext cx="1737360" cy="100584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51760" y="1005840"/>
            <a:ext cx="1737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9CA3AF"/>
                </a:solidFill>
                <a:latin typeface="Arial"/>
              </a:rPr>
              <a:t>Client 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46320" y="1005840"/>
            <a:ext cx="1737360" cy="100584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846320" y="1005840"/>
            <a:ext cx="1737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9CA3AF"/>
                </a:solidFill>
                <a:latin typeface="Arial"/>
              </a:rPr>
              <a:t>Client 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377440"/>
            <a:ext cx="1737360" cy="100584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377440"/>
            <a:ext cx="1737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9CA3AF"/>
                </a:solidFill>
                <a:latin typeface="Arial"/>
              </a:rPr>
              <a:t>Client 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760" y="2377440"/>
            <a:ext cx="1737360" cy="100584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51760" y="2377440"/>
            <a:ext cx="1737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9CA3AF"/>
                </a:solidFill>
                <a:latin typeface="Arial"/>
              </a:rPr>
              <a:t>Client 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46320" y="2377440"/>
            <a:ext cx="1737360" cy="100584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846320" y="2377440"/>
            <a:ext cx="1737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9CA3AF"/>
                </a:solidFill>
                <a:latin typeface="Arial"/>
              </a:rPr>
              <a:t>Client 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0" y="1005840"/>
            <a:ext cx="5029200" cy="34747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40880" y="1097280"/>
            <a:ext cx="4663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  <a:latin typeface="Arial"/>
              </a:rPr>
              <a:t>INSTITUTIONAL INVESTORS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40880" y="1554480"/>
            <a:ext cx="466344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9CA3AF"/>
                </a:solidFill>
                <a:latin typeface="Arial"/>
              </a:rPr>
              <a:t>Backed by leading institutional investors who believe in the future of regulatory intelligence.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74320" y="6601968"/>
            <a:ext cx="10972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9CA3AF"/>
                </a:solidFill>
                <a:latin typeface="Arial"/>
              </a:rPr>
              <a:t>© RegDesk 2026 — Confidential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5836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58368"/>
            <a:ext cx="304723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238" y="658368"/>
            <a:ext cx="304723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4476" y="658368"/>
            <a:ext cx="304723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1714" y="658368"/>
            <a:ext cx="304723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91440"/>
            <a:ext cx="11430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Trust, Safety, Security &amp; Compliance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566928"/>
            <a:ext cx="11430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76CADD"/>
                </a:solidFill>
                <a:latin typeface="Arial"/>
              </a:rPr>
              <a:t>Enterprise-grade security. Regulatory compliance baked in.</a:t>
            </a:r>
          </a:p>
        </p:txBody>
      </p:sp>
      <p:sp>
        <p:nvSpPr>
          <p:cNvPr id="9" name="Rectangle 8"/>
          <p:cNvSpPr/>
          <p:nvPr/>
        </p:nvSpPr>
        <p:spPr>
          <a:xfrm>
            <a:off x="274320" y="914400"/>
            <a:ext cx="5394960" cy="1143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4320" y="914400"/>
            <a:ext cx="73152" cy="11430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912" y="1005840"/>
            <a:ext cx="51663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5594"/>
                </a:solidFill>
                <a:latin typeface="Arial"/>
              </a:rPr>
              <a:t>AWS Europe Hosting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" y="1389888"/>
            <a:ext cx="5166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Data residency in AWS Europe — SOC 2/3, ISO, CSA CAIQ aligned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89320" y="914400"/>
            <a:ext cx="5394960" cy="1143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989320" y="914400"/>
            <a:ext cx="73152" cy="11430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53912" y="1005840"/>
            <a:ext cx="51663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5594"/>
                </a:solidFill>
                <a:latin typeface="Arial"/>
              </a:rPr>
              <a:t>SOC 2 Type I &amp; II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53912" y="1389888"/>
            <a:ext cx="5166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Fully compliant with SOC 2 Type I and Type II standards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74320" y="2258568"/>
            <a:ext cx="5394960" cy="1143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74320" y="2258568"/>
            <a:ext cx="73152" cy="11430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8912" y="2350008"/>
            <a:ext cx="51663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5594"/>
                </a:solidFill>
                <a:latin typeface="Arial"/>
              </a:rPr>
              <a:t>ISO 27001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8912" y="2734056"/>
            <a:ext cx="5166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In certification process — projected completion Jan 2026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89320" y="2258568"/>
            <a:ext cx="5394960" cy="1143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989320" y="2258568"/>
            <a:ext cx="73152" cy="11430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53912" y="2350008"/>
            <a:ext cx="51663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5594"/>
                </a:solidFill>
                <a:latin typeface="Arial"/>
              </a:rPr>
              <a:t>21 CFR Part 11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53912" y="2734056"/>
            <a:ext cx="5166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Compliant with FDA electronic records &amp; signatures regulation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74320" y="3602736"/>
            <a:ext cx="5394960" cy="1143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74320" y="3602736"/>
            <a:ext cx="73152" cy="11430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8912" y="3694176"/>
            <a:ext cx="51663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5594"/>
                </a:solidFill>
                <a:latin typeface="Arial"/>
              </a:rPr>
              <a:t>SAML 4.0 / SSO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8912" y="4078224"/>
            <a:ext cx="5166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Supports virtually all SSO-based identity management providers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89320" y="3602736"/>
            <a:ext cx="5394960" cy="1143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989320" y="3602736"/>
            <a:ext cx="73152" cy="11430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53912" y="3694176"/>
            <a:ext cx="51663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5594"/>
                </a:solidFill>
                <a:latin typeface="Arial"/>
              </a:rPr>
              <a:t>Penetration Testing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53912" y="4078224"/>
            <a:ext cx="5166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D1C1D"/>
                </a:solidFill>
                <a:latin typeface="Arial"/>
              </a:rPr>
              <a:t>3rd-party pen testing + bug bounty program for continuous security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74320" y="6601968"/>
            <a:ext cx="10972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9CA3AF"/>
                </a:solidFill>
                <a:latin typeface="Arial"/>
              </a:rPr>
              <a:t>© RegDesk 2026 — Confidential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559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062984" cy="201168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062984" y="0"/>
            <a:ext cx="4062984" cy="20116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125968" y="0"/>
            <a:ext cx="4062984" cy="201168"/>
          </a:xfrm>
          <a:prstGeom prst="rect">
            <a:avLst/>
          </a:prstGeom>
          <a:solidFill>
            <a:srgbClr val="003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1645920"/>
            <a:ext cx="9144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600" b="1" i="0">
                <a:solidFill>
                  <a:srgbClr val="FFFFFF"/>
                </a:solidFill>
                <a:latin typeface="Arial"/>
              </a:rPr>
              <a:t>Thank You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329184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 i="1">
                <a:solidFill>
                  <a:srgbClr val="76CADD"/>
                </a:solidFill>
                <a:latin typeface="Arial"/>
              </a:rPr>
              <a:t>Ready to modernize your regulatory operations?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3931920"/>
            <a:ext cx="9144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FBC624"/>
                </a:solidFill>
                <a:latin typeface="Arial"/>
              </a:rPr>
              <a:t>www.regdesk.co  ·  hello@regdesk.co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93408"/>
            <a:ext cx="3047238" cy="164592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6693408"/>
            <a:ext cx="3047238" cy="16459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6693408"/>
            <a:ext cx="3047238" cy="16459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6693408"/>
            <a:ext cx="3047238" cy="164592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