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475488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754880"/>
            <a:ext cx="12188952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403784" cy="594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14300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ROI REPORT  · 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50876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</a:rPr>
              <a:t>RegDesk RIM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488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D8EF"/>
                </a:solidFill>
              </a:rPr>
              <a:t>ROI Report for Investment  ·  Imricor Medical Systems  · 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606040"/>
            <a:ext cx="5486400" cy="36576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PREPARED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Imricor — VP Regulatory Affairs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RA TEAM SIZE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9 FTEs · $150K Fully Loaded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MARKET FOOTPRINT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18 Countries · 13 Product Families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July 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17720"/>
            <a:ext cx="3138678" cy="10972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047238" y="4617720"/>
            <a:ext cx="3138678" cy="1097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094476" y="4617720"/>
            <a:ext cx="3138678" cy="10972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41714" y="4617720"/>
            <a:ext cx="3138678" cy="109728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4892040"/>
            <a:ext cx="3474720" cy="457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203%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3-Year ROI (Full RIM)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06240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06240" y="4892040"/>
            <a:ext cx="3474720" cy="4572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97680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$746K/yr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97680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Recoverable Savings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955279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955279" y="4892040"/>
            <a:ext cx="3474720" cy="4572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46719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BC624"/>
                </a:solidFill>
              </a:rPr>
              <a:t>~5 Months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19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Payback Period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1 of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CURRENT STATE: THE HIDDEN COST OF MANUAL 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8580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5594"/>
                </a:solidFill>
              </a:rPr>
              <a:t>Imricor's Operational Reality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960120"/>
            <a:ext cx="36576" cy="18288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1033272"/>
            <a:ext cx="210312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0040" y="1069848"/>
            <a:ext cx="20116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Cost Driver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95728" y="1033272"/>
            <a:ext cx="41148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441448" y="1069848"/>
            <a:ext cx="4023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Imricor Data Point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28816" y="1033272"/>
            <a:ext cx="118872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74536" y="1069848"/>
            <a:ext cx="1097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Hours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35824" y="1033272"/>
            <a:ext cx="128016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81544" y="1069848"/>
            <a:ext cx="1188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Cost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34272" y="1033272"/>
            <a:ext cx="9144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79992" y="1069848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Priority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289304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10896" y="1325880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Regulatory Monitoring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32304" y="1325880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 people × 4.5 hrs/wk · 100% savings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65392" y="1325880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702 hrs/yr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0" y="1325880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$52,650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70848" y="1325880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1527048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0896" y="1563624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32304" y="1563624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15 submissions × 80 hrs × 85% overhead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65392" y="1563624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1,020 hrs/yr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1563624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70848" y="1563624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1764792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10896" y="1801368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32304" y="1801368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Monitoring (3×1hr/wk) + 10 assessments × 40 hrs × 50%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65392" y="1801368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356 hrs/yr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1801368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70848" y="1801368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2002536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0896" y="2039112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32304" y="2039112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100 assessments × 23 countries × 2 hrs × 75%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65392" y="2039112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3,450 hrs/yr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0" y="2039112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70848" y="2039112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2240280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10896" y="2276856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32304" y="2276856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45 submissions × 112 hrs × 85% overhead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65392" y="2276856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4,284 hrs/yr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72400" y="2276856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70848" y="2276856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478024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10896" y="2514600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GSPR &amp; DOC Management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432304" y="2514600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 forms × various hrs × 85% overhead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65392" y="2514600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34 hrs/yr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72400" y="2514600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$2,423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70848" y="2514600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4320" y="2715768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10896" y="2752344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Tracking &amp; Reporting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432304" y="2752344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 reports/month × 1 hr × 95% savings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65392" y="2752344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46 hrs/yr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72400" y="2752344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70848" y="2752344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74320" y="2953512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10896" y="2990088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TOTAL (Recoverable)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432304" y="2990088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Blended rate: $75/hr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565392" y="2990088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~9,892 hrs/yr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72400" y="2990088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070848" y="2990088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ACTION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74320" y="3264408"/>
            <a:ext cx="11612880" cy="38404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365760" y="3310128"/>
            <a:ext cx="11430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</a:rPr>
              <a:t>Capacity Gap: 9 FTEs × 2,000 hrs = 18,000 hrs available. ~9,892 hrs/yr (55% of capacity) consumed by recoverable overhead. AI Application Builder + Change Control = 43% of total capacity.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5" name="Picture 74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2 of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THE BUSINESS CASE FOR REGDESK — TWO INVESTMENT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577840" cy="45720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731520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5594"/>
                </a:solidFill>
              </a:rPr>
              <a:t>BASE RIM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941832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05594"/>
                </a:solidFill>
              </a:rPr>
              <a:t>$72,500/yr + $21,600 one-time setup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" y="1143000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" y="1188720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118872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RegIntel · DCT · Tracking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1399032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1444752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1444752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$136,883/yr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4320" y="1655064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1700784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0" y="1700784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$94,100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911096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1956816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1956816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2167128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2212848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43200" y="2212848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$239,100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2423160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2468880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246888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$410,649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4320" y="2679192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5760" y="2724912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43200" y="2724912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2935224"/>
            <a:ext cx="5577840" cy="5669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4320" y="2971800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72%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320" y="3300984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3-Year ROI  ·  Payback ~8 months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685800"/>
            <a:ext cx="557784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46520" y="731520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BC624"/>
                </a:solidFill>
              </a:rPr>
              <a:t>FULL RIM  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46520" y="941832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6CADD"/>
                </a:solidFill>
              </a:rPr>
              <a:t>$146,250/yr + $30,000 setup + $2,000/application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09360" y="1143000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00800" y="118872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52560" y="1188720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All Base + Standards · CCP · App Builder · Forms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1399032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00800" y="144475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52560" y="144475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1655064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00800" y="170078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App Builder Fees (45×$2K)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52560" y="170078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C0392B"/>
                </a:solidFill>
              </a:rPr>
              <a:t>$90,000/yr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1911096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00800" y="1956816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52560" y="1956816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$266,250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9360" y="2167128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00800" y="2212848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52560" y="2212848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+$479,805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423160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00800" y="246888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52560" y="2468880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$738,750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09360" y="2679192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00800" y="272491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052560" y="272491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935224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400800" y="298094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52560" y="298094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+$1,499,415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309360" y="3191256"/>
            <a:ext cx="5577840" cy="56692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309360" y="3227832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BC624"/>
                </a:solidFill>
              </a:rPr>
              <a:t>203%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09360" y="3557016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76CADD"/>
                </a:solidFill>
              </a:rPr>
              <a:t>3-Year ROI  ·  Payback ~5 months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3 of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3-YEAR FINANCIAL MODEL  ·  ACTUAL REGDESK PRICING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486400" cy="24688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722376"/>
            <a:ext cx="53035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BASE RIM — $72,500/yr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932688"/>
            <a:ext cx="182880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1752" y="969264"/>
            <a:ext cx="177393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21408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48840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62656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90088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03904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31336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45152" y="932688"/>
            <a:ext cx="100584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72584" y="969264"/>
            <a:ext cx="9509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3-Yr Total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152144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01752" y="118872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Platform License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90088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31336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2584" y="118872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$217,500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1348740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01752" y="138531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Setup Fee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48840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$21,600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90088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1336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72584" y="138531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$21,600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1545336"/>
            <a:ext cx="5394960" cy="196596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01752" y="158191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Total Investment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48840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$94,100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90088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$72,500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31336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$72,500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72584" y="158191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$239,100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1741932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01752" y="177850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RegIntel &amp; Monitoring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48840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90088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31336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72584" y="177850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$170,888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1938528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01752" y="197510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Tracking &amp; Reporting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48840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990088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31336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72584" y="197510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$10,260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135124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01752" y="217170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148840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990088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31336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672584" y="217170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$229,500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4320" y="2331720"/>
            <a:ext cx="5394960" cy="196596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01752" y="236829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148840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990088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31336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672584" y="236829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$410,649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74320" y="2528316"/>
            <a:ext cx="5394960" cy="196596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01752" y="256489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Net Benefit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48840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990088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+$64,383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31336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+$64,383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672584" y="256489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309360" y="685800"/>
            <a:ext cx="5577840" cy="24688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400800" y="722376"/>
            <a:ext cx="5394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BC624"/>
                </a:solidFill>
              </a:rPr>
              <a:t>FULL RIM — $146,250/yr + $2,000/application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09360" y="932688"/>
            <a:ext cx="182880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336792" y="969264"/>
            <a:ext cx="177393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156448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183880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997696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9025128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9838944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866376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3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0680192" y="932688"/>
            <a:ext cx="100584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10707624" y="969264"/>
            <a:ext cx="9509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3-Yr Total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309360" y="1152144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336792" y="118872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Platform License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183880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025128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866376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707624" y="118872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$438,750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1348740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36792" y="138531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App Builder (45×$2K)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183880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025128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866376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707624" y="138531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$270,000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309360" y="1545336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336792" y="158191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Setup Fee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183880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$30,000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025128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866376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0707624" y="158191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$30,000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309360" y="1741932"/>
            <a:ext cx="5394960" cy="196596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6336792" y="177850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Total Investment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183880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$266,250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025128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$236,250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866376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$236,250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707624" y="177850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$738,750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309360" y="1938528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6336792" y="197510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RegIntel &amp; Monitoring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183880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025128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9866376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0707624" y="197510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$170,888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6309360" y="2135124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6336792" y="217170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183880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025128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866376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707624" y="217170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$80,100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6309360" y="2331720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6336792" y="236829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183880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025128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866376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0707624" y="236829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$776,250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6309360" y="2528316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6336792" y="256489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183880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9025128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866376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0707624" y="256489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$963,900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6309360" y="2724912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6336792" y="276148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AI Forms Builder + DCT + T&amp;R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183880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9025128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9866376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0707624" y="276148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$247,029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309360" y="2921508"/>
            <a:ext cx="5394960" cy="196596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6336792" y="295808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Total Savings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8183880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9025128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9866376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0707624" y="295808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6309360" y="3118104"/>
            <a:ext cx="5394960" cy="196596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6336792" y="315468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Net Benefit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183880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+$479,805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9025128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+$509,805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9866376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+$509,805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707624" y="315468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+$1,499,415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74320" y="3387852"/>
            <a:ext cx="5577840" cy="3474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365760" y="3424428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5594"/>
                </a:solidFill>
              </a:rPr>
              <a:t>Base RIM — 3-Year ROI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743200" y="342442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</a:rPr>
              <a:t>72%  ·  Payback ~8 months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6309359" y="3387852"/>
            <a:ext cx="5577840" cy="34747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TextBox 153"/>
          <p:cNvSpPr txBox="1"/>
          <p:nvPr/>
        </p:nvSpPr>
        <p:spPr>
          <a:xfrm>
            <a:off x="6400799" y="3424428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Full RIM — 3-Year ROI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8778239" y="342442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BC624"/>
                </a:solidFill>
              </a:rPr>
              <a:t>203%  ·  Payback ~5 months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7" name="Picture 156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158" name="TextBox 157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4 of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WHY REGDESK FOR IMRICOR — CAPABILITY ALIGNMENT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📋 Centralized Registration Tracking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Manual spreadsheets across 18 markets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Real-time status across all 18 countries. Single source of truth for RA, sales, and executives.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760" y="685800"/>
            <a:ext cx="228600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65176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🔄 Change Control Automation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100 assessments × 23 countries/yr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4,600 country-assessments automated. CCP routes to regional SMEs — recovering $258,750/yr.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🚀 AI Application Builder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2064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45 submissions × 112 hrs each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2064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AI pre-populates country templates. $321,300/yr savings vs. $90,000/yr fee = 3.6× return.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06640" y="685800"/>
            <a:ext cx="228600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0664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📐 Standards Management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Manual GSPR/DOC + standards monitoring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Auto-triggers GSPR/DOC revisions. Recovers $26,700/yr across 10+ standard changes/yr.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8408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78408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87552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🤝 Collaboration Tool (DCT)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7552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Submission coordination across countries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7552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Centralizes planning and distributor coordination — recovering 1,020 hrs/yr ($76,500).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74320" y="4937760"/>
            <a:ext cx="11612880" cy="5486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5029200"/>
            <a:ext cx="11247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</a:rPr>
              <a:t>At $146,250/yr + $2,000/application, RegDesk Full RIM delivers 203% 3-year ROI and $1,499,415 net benefit — based entirely on Imricor's own data. Payback in ~5 months.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5 of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