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88952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47548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4754880"/>
            <a:ext cx="12188952" cy="210312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0040"/>
            <a:ext cx="1403784" cy="59436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57200" y="1143000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ROI REPORT  ·  CONFIDENTIAL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1508760"/>
            <a:ext cx="9144000" cy="5943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3200" b="1" i="0">
                <a:solidFill>
                  <a:srgbClr val="FFFFFF"/>
                </a:solidFill>
              </a:rPr>
              <a:t>RegDesk RIM Platform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7200" y="2148840"/>
            <a:ext cx="9144000" cy="3657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D8EF"/>
                </a:solidFill>
              </a:rPr>
              <a:t>ROI Report for Investment  ·  Imricor Medical Systems  · 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2606040"/>
            <a:ext cx="5486400" cy="36576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720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PREPARED FOR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Imricor — VP Regulatory Affairs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29184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RA TEAM SIZE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29184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9 FTEs · $150K Fully Loaded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12648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MARKET FOOTPRINT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12648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18 Countries · 13 Product Families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61120" y="2834640"/>
            <a:ext cx="256032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76CADD"/>
                </a:solidFill>
              </a:rPr>
              <a:t>DATE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961120" y="3063240"/>
            <a:ext cx="256032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1" i="0">
                <a:solidFill>
                  <a:srgbClr val="FFFFFF"/>
                </a:solidFill>
              </a:rPr>
              <a:t>July 2026</a:t>
            </a:r>
          </a:p>
        </p:txBody>
      </p:sp>
      <p:sp>
        <p:nvSpPr>
          <p:cNvPr id="17" name="Rectangle 16"/>
          <p:cNvSpPr/>
          <p:nvPr/>
        </p:nvSpPr>
        <p:spPr>
          <a:xfrm>
            <a:off x="0" y="4617720"/>
            <a:ext cx="3138678" cy="109728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3047238" y="4617720"/>
            <a:ext cx="3138678" cy="1097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Rectangle 18"/>
          <p:cNvSpPr/>
          <p:nvPr/>
        </p:nvSpPr>
        <p:spPr>
          <a:xfrm>
            <a:off x="6094476" y="4617720"/>
            <a:ext cx="3138678" cy="109728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9141714" y="4617720"/>
            <a:ext cx="3138678" cy="109728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Rectangle 20"/>
          <p:cNvSpPr/>
          <p:nvPr/>
        </p:nvSpPr>
        <p:spPr>
          <a:xfrm>
            <a:off x="45720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ectangle 21"/>
          <p:cNvSpPr/>
          <p:nvPr/>
        </p:nvSpPr>
        <p:spPr>
          <a:xfrm>
            <a:off x="457200" y="4892040"/>
            <a:ext cx="3474720" cy="4572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54864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203%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4864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3-Year ROI (Full RIM)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206240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4206240" y="4892040"/>
            <a:ext cx="3474720" cy="4572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4297680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$746K/yr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4297680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Recoverable Savings</a:t>
            </a:r>
          </a:p>
        </p:txBody>
      </p:sp>
      <p:sp>
        <p:nvSpPr>
          <p:cNvPr id="29" name="Rectangle 28"/>
          <p:cNvSpPr/>
          <p:nvPr/>
        </p:nvSpPr>
        <p:spPr>
          <a:xfrm>
            <a:off x="7955279" y="4892040"/>
            <a:ext cx="3474720" cy="141732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7955279" y="4892040"/>
            <a:ext cx="3474720" cy="4572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046719" y="4983480"/>
            <a:ext cx="3291840" cy="502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~5 Months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8046719" y="5532120"/>
            <a:ext cx="3291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900" b="0" i="0">
                <a:solidFill>
                  <a:srgbClr val="4A5568"/>
                </a:solidFill>
              </a:rPr>
              <a:t>Payback Period</a:t>
            </a:r>
          </a:p>
        </p:txBody>
      </p:sp>
      <p:sp>
        <p:nvSpPr>
          <p:cNvPr id="33" name="Rectangle 32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4" name="Picture 3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35" name="TextBox 34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1 of 5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CURRENT STATE: THE HIDDEN COST OF MANUAL RA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274320" y="649224"/>
            <a:ext cx="82296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200" b="1" i="0">
                <a:solidFill>
                  <a:srgbClr val="005594"/>
                </a:solidFill>
              </a:rPr>
              <a:t>Imricor's Operational Reality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74320" y="923544"/>
            <a:ext cx="36576" cy="182880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Rectangle 13"/>
          <p:cNvSpPr/>
          <p:nvPr/>
        </p:nvSpPr>
        <p:spPr>
          <a:xfrm>
            <a:off x="274320" y="996696"/>
            <a:ext cx="201168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20040" y="1033272"/>
            <a:ext cx="192024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Cost Driver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304288" y="996696"/>
            <a:ext cx="41148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350008" y="1033272"/>
            <a:ext cx="40233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Imricor Data Point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437376" y="996696"/>
            <a:ext cx="128016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83096" y="1033272"/>
            <a:ext cx="1188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Hours</a:t>
            </a:r>
          </a:p>
        </p:txBody>
      </p:sp>
      <p:sp>
        <p:nvSpPr>
          <p:cNvPr id="20" name="Rectangle 19"/>
          <p:cNvSpPr/>
          <p:nvPr/>
        </p:nvSpPr>
        <p:spPr>
          <a:xfrm>
            <a:off x="7735824" y="996696"/>
            <a:ext cx="128016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781544" y="1033272"/>
            <a:ext cx="11887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Annual Cost</a:t>
            </a:r>
          </a:p>
        </p:txBody>
      </p:sp>
      <p:sp>
        <p:nvSpPr>
          <p:cNvPr id="22" name="Rectangle 21"/>
          <p:cNvSpPr/>
          <p:nvPr/>
        </p:nvSpPr>
        <p:spPr>
          <a:xfrm>
            <a:off x="9034272" y="996696"/>
            <a:ext cx="9144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9079992" y="1033272"/>
            <a:ext cx="8229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FFFFF"/>
                </a:solidFill>
              </a:rPr>
              <a:t>Priority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252728"/>
            <a:ext cx="9966960" cy="2331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10896" y="1280160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Regulatory Monitoring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340864" y="1280160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 people × 4.5 hrs/wk · 100% savings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473952" y="1280160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702 hrs/yr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0" y="1280160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$52,650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9070848" y="1280160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485900"/>
            <a:ext cx="9966960" cy="2331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10896" y="1513332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Submission Coordination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340864" y="1513332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15 submissions × 80 hrs × 85% overhead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6473952" y="1513332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1,020 hrs/yr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7772400" y="1513332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070848" y="1513332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719072"/>
            <a:ext cx="9966960" cy="2331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10896" y="1746504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Standards Monitoring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340864" y="1746504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 people × 1 hr/wk · 100% savings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473952" y="1746504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156 hrs/yr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7772400" y="1746504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$11,700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070848" y="1746504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1952244"/>
            <a:ext cx="9966960" cy="2331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10896" y="1979676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Standards Assessments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340864" y="1979676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 standards × 40 hrs × 50% overhead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6473952" y="1979676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200 hrs/yr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7772400" y="1979676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$15,000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70848" y="1979676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2185416"/>
            <a:ext cx="9966960" cy="2331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10896" y="2212848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340864" y="2212848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100 assessments × 23 countries × 2 hrs × 75%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6473952" y="2212848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3,450 hrs/yr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7772400" y="2212848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70848" y="2212848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418588"/>
            <a:ext cx="9966960" cy="2331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10896" y="2446020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AI Submission Prep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340864" y="2446020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45 submissions × 112 hrs × 85% overhead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3952" y="2446020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4,284 hrs/yr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7772400" y="2446020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70848" y="2446020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C0392B"/>
                </a:solidFill>
              </a:rPr>
              <a:t>HIGH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651760"/>
            <a:ext cx="9966960" cy="2331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10896" y="2679192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GSPR &amp; DOC Management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340864" y="2679192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10 forms × various hrs × 85% overhead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6473952" y="2679192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34 hrs/yr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7772400" y="2679192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$2,423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70848" y="2679192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884932"/>
            <a:ext cx="9966960" cy="23317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10896" y="2912364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Registration Reporting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340864" y="2912364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 reports/month × 1 hr × 95% savings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6473952" y="2912364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46 hrs/yr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7772400" y="2912364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9070848" y="2912364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FBC624"/>
                </a:solidFill>
              </a:rPr>
              <a:t>MEDIUM</a:t>
            </a:r>
          </a:p>
        </p:txBody>
      </p:sp>
      <p:sp>
        <p:nvSpPr>
          <p:cNvPr id="72" name="Rectangle 71"/>
          <p:cNvSpPr/>
          <p:nvPr/>
        </p:nvSpPr>
        <p:spPr>
          <a:xfrm>
            <a:off x="274320" y="3118104"/>
            <a:ext cx="9966960" cy="2331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310896" y="3145536"/>
            <a:ext cx="193852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TOTAL (Recoverable)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2340864" y="3145536"/>
            <a:ext cx="40416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Blended rate: $75/hr</a:t>
            </a:r>
          </a:p>
        </p:txBody>
      </p:sp>
      <p:sp>
        <p:nvSpPr>
          <p:cNvPr id="75" name="TextBox 74"/>
          <p:cNvSpPr txBox="1"/>
          <p:nvPr/>
        </p:nvSpPr>
        <p:spPr>
          <a:xfrm>
            <a:off x="6473952" y="3145536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~9,892 hrs/yr</a:t>
            </a:r>
          </a:p>
        </p:txBody>
      </p:sp>
      <p:sp>
        <p:nvSpPr>
          <p:cNvPr id="76" name="TextBox 75"/>
          <p:cNvSpPr txBox="1"/>
          <p:nvPr/>
        </p:nvSpPr>
        <p:spPr>
          <a:xfrm>
            <a:off x="7772400" y="3145536"/>
            <a:ext cx="120700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9070848" y="3145536"/>
            <a:ext cx="841248" cy="233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1" i="0">
                <a:solidFill>
                  <a:srgbClr val="005594"/>
                </a:solidFill>
              </a:rPr>
              <a:t>ACTION</a:t>
            </a:r>
          </a:p>
        </p:txBody>
      </p:sp>
      <p:sp>
        <p:nvSpPr>
          <p:cNvPr id="78" name="Rectangle 77"/>
          <p:cNvSpPr/>
          <p:nvPr/>
        </p:nvSpPr>
        <p:spPr>
          <a:xfrm>
            <a:off x="274320" y="3424428"/>
            <a:ext cx="11612880" cy="41148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365760" y="3470148"/>
            <a:ext cx="11430000" cy="3200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FFFFFF"/>
                </a:solidFill>
              </a:rPr>
              <a:t>Capacity Gap: 9 FTEs × 2,000 hrs = 18,000 hrs available. ~9,892 hrs/yr consumed by recoverable overhead = 55% of total team capacity.</a:t>
            </a:r>
          </a:p>
        </p:txBody>
      </p:sp>
      <p:sp>
        <p:nvSpPr>
          <p:cNvPr id="80" name="Rectangle 79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81" name="Picture 80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82" name="TextBox 81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83" name="TextBox 82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2 of 5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THE BUSINESS CASE FOR REGDESK — TWO INVESTMENT PATHS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49224"/>
            <a:ext cx="5577840" cy="457200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11480" y="694944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005594"/>
                </a:solidFill>
              </a:rPr>
              <a:t>BASE RIM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11480" y="905256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005594"/>
                </a:solidFill>
              </a:rPr>
              <a:t>$72,500/yr + $21,600 one-time setup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74320" y="110642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65760" y="1152144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743200" y="1152144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RegIntel · DCT · Tracking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74320" y="1362456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65760" y="1408176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408176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$136,883/yr</a:t>
            </a:r>
          </a:p>
        </p:txBody>
      </p:sp>
      <p:sp>
        <p:nvSpPr>
          <p:cNvPr id="21" name="Rectangle 20"/>
          <p:cNvSpPr/>
          <p:nvPr/>
        </p:nvSpPr>
        <p:spPr>
          <a:xfrm>
            <a:off x="274320" y="1618488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65760" y="1664208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2743200" y="1664208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$94,100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874520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65760" y="1920240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743200" y="1920240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74320" y="2130552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365760" y="2176272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743200" y="2176272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$239,100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2386584"/>
            <a:ext cx="5577840" cy="256032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65760" y="2432304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743200" y="2432304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$410,649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74320" y="2642616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365760" y="2688336"/>
            <a:ext cx="228600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2743200" y="2688336"/>
            <a:ext cx="292608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2898648"/>
            <a:ext cx="5577840" cy="566928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274320" y="2935224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005594"/>
                </a:solidFill>
              </a:rPr>
              <a:t>72%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74320" y="3264408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005594"/>
                </a:solidFill>
              </a:rPr>
              <a:t>3-Year ROI  ·  Payback ~8 months</a:t>
            </a:r>
          </a:p>
        </p:txBody>
      </p:sp>
      <p:sp>
        <p:nvSpPr>
          <p:cNvPr id="39" name="Rectangle 38"/>
          <p:cNvSpPr/>
          <p:nvPr/>
        </p:nvSpPr>
        <p:spPr>
          <a:xfrm>
            <a:off x="6309360" y="649224"/>
            <a:ext cx="5577840" cy="45720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446520" y="694944"/>
            <a:ext cx="55778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1" i="0">
                <a:solidFill>
                  <a:srgbClr val="FBC624"/>
                </a:solidFill>
              </a:rPr>
              <a:t>FULL RIM  ★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6446520" y="905256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76CADD"/>
                </a:solidFill>
              </a:rPr>
              <a:t>$146,250/yr + $30,000 setup + $2,000/application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309360" y="1106424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400800" y="115214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Modules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9052560" y="115214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All Base + Standards · CCP · App Builder · Forms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1362456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400800" y="1408176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Annual Savings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9052560" y="1408176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$746,055/yr</a:t>
            </a:r>
          </a:p>
        </p:txBody>
      </p:sp>
      <p:sp>
        <p:nvSpPr>
          <p:cNvPr id="48" name="Rectangle 47"/>
          <p:cNvSpPr/>
          <p:nvPr/>
        </p:nvSpPr>
        <p:spPr>
          <a:xfrm>
            <a:off x="6309360" y="1618488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400800" y="166420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App Builder Fees (45×$2K)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9052560" y="1664208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C0392B"/>
                </a:solidFill>
              </a:rPr>
              <a:t>$90,000/yr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1874520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400800" y="1920240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Investment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052560" y="1920240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$266,250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6309360" y="2130552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6400800" y="2176272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Year 1 Net Benefit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9052560" y="2176272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+$479,805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2386584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400800" y="2432304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Investment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9052560" y="2432304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$738,750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6309360" y="2642616"/>
            <a:ext cx="5577840" cy="25603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6400800" y="2688336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9052560" y="2688336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63" name="Rectangle 62"/>
          <p:cNvSpPr/>
          <p:nvPr/>
        </p:nvSpPr>
        <p:spPr>
          <a:xfrm>
            <a:off x="6309360" y="2898648"/>
            <a:ext cx="5577840" cy="25603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4" name="TextBox 63"/>
          <p:cNvSpPr txBox="1"/>
          <p:nvPr/>
        </p:nvSpPr>
        <p:spPr>
          <a:xfrm>
            <a:off x="6400800" y="2944368"/>
            <a:ext cx="25603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0" i="0">
                <a:solidFill>
                  <a:srgbClr val="4A5568"/>
                </a:solidFill>
              </a:rPr>
              <a:t>3-Yr Net Benefit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9052560" y="2944368"/>
            <a:ext cx="265176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276749"/>
                </a:solidFill>
              </a:rPr>
              <a:t>+$1,499,415</a:t>
            </a:r>
          </a:p>
        </p:txBody>
      </p:sp>
      <p:sp>
        <p:nvSpPr>
          <p:cNvPr id="66" name="Rectangle 65"/>
          <p:cNvSpPr/>
          <p:nvPr/>
        </p:nvSpPr>
        <p:spPr>
          <a:xfrm>
            <a:off x="6309360" y="3154680"/>
            <a:ext cx="5577840" cy="566928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6309360" y="3191256"/>
            <a:ext cx="557784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2800" b="1" i="0">
                <a:solidFill>
                  <a:srgbClr val="FBC624"/>
                </a:solidFill>
              </a:rPr>
              <a:t>203%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6309360" y="3520440"/>
            <a:ext cx="5577840" cy="182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800" b="0" i="0">
                <a:solidFill>
                  <a:srgbClr val="76CADD"/>
                </a:solidFill>
              </a:rPr>
              <a:t>3-Year ROI  ·  Payback ~5 months</a:t>
            </a:r>
          </a:p>
        </p:txBody>
      </p:sp>
      <p:sp>
        <p:nvSpPr>
          <p:cNvPr id="69" name="Rectangle 6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0" name="Picture 6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71" name="TextBox 7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3 of 5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3-YEAR FINANCIAL MODEL  ·  ACTUAL REGDESK PRICING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49224"/>
            <a:ext cx="548640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365760" y="685800"/>
            <a:ext cx="530352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BASE RIM — $72,500/yr</a:t>
            </a:r>
          </a:p>
        </p:txBody>
      </p:sp>
      <p:sp>
        <p:nvSpPr>
          <p:cNvPr id="14" name="Rectangle 13"/>
          <p:cNvSpPr/>
          <p:nvPr/>
        </p:nvSpPr>
        <p:spPr>
          <a:xfrm>
            <a:off x="274320" y="905256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301752" y="941832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16" name="Rectangle 15"/>
          <p:cNvSpPr/>
          <p:nvPr/>
        </p:nvSpPr>
        <p:spPr>
          <a:xfrm>
            <a:off x="2121408" y="905256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2148840" y="941832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18" name="Rectangle 17"/>
          <p:cNvSpPr/>
          <p:nvPr/>
        </p:nvSpPr>
        <p:spPr>
          <a:xfrm>
            <a:off x="2962656" y="905256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990088" y="941832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803904" y="905256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3831336" y="941832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645152" y="905256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4672584" y="941832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74320" y="1124712"/>
            <a:ext cx="5394960" cy="2057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01752" y="116128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2148840" y="11612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990088" y="11612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831336" y="11612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$72,500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4672584" y="116128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$217,500</a:t>
            </a:r>
          </a:p>
        </p:txBody>
      </p:sp>
      <p:sp>
        <p:nvSpPr>
          <p:cNvPr id="30" name="Rectangle 29"/>
          <p:cNvSpPr/>
          <p:nvPr/>
        </p:nvSpPr>
        <p:spPr>
          <a:xfrm>
            <a:off x="274320" y="1330452"/>
            <a:ext cx="5394960" cy="20574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01752" y="136702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148840" y="13670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2990088" y="13670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831336" y="13670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4672584" y="136702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$21,600</a:t>
            </a:r>
          </a:p>
        </p:txBody>
      </p:sp>
      <p:sp>
        <p:nvSpPr>
          <p:cNvPr id="36" name="Rectangle 35"/>
          <p:cNvSpPr/>
          <p:nvPr/>
        </p:nvSpPr>
        <p:spPr>
          <a:xfrm>
            <a:off x="274320" y="1536192"/>
            <a:ext cx="5394960" cy="205740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01752" y="157276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2148840" y="15727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$94,100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2990088" y="15727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831336" y="15727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$72,500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4672584" y="157276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$239,100</a:t>
            </a:r>
          </a:p>
        </p:txBody>
      </p:sp>
      <p:sp>
        <p:nvSpPr>
          <p:cNvPr id="42" name="Rectangle 41"/>
          <p:cNvSpPr/>
          <p:nvPr/>
        </p:nvSpPr>
        <p:spPr>
          <a:xfrm>
            <a:off x="274320" y="1741932"/>
            <a:ext cx="5394960" cy="20574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301752" y="177850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2148840" y="17785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2990088" y="17785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31336" y="17785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4672584" y="177850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48" name="Rectangle 47"/>
          <p:cNvSpPr/>
          <p:nvPr/>
        </p:nvSpPr>
        <p:spPr>
          <a:xfrm>
            <a:off x="274320" y="1947672"/>
            <a:ext cx="5394960" cy="2057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301752" y="198424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Tracking &amp; Reporting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2148840" y="19842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2990088" y="19842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831336" y="19842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$3,420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4672584" y="198424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$10,260</a:t>
            </a:r>
          </a:p>
        </p:txBody>
      </p:sp>
      <p:sp>
        <p:nvSpPr>
          <p:cNvPr id="54" name="Rectangle 53"/>
          <p:cNvSpPr/>
          <p:nvPr/>
        </p:nvSpPr>
        <p:spPr>
          <a:xfrm>
            <a:off x="274320" y="2153412"/>
            <a:ext cx="5394960" cy="20574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TextBox 54"/>
          <p:cNvSpPr txBox="1"/>
          <p:nvPr/>
        </p:nvSpPr>
        <p:spPr>
          <a:xfrm>
            <a:off x="301752" y="218998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Collaboration Tool (DCT)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2148840" y="21899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2990088" y="21899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3831336" y="21899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$76,500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4672584" y="218998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$229,500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274320" y="2359152"/>
            <a:ext cx="5394960" cy="205740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TextBox 60"/>
          <p:cNvSpPr txBox="1"/>
          <p:nvPr/>
        </p:nvSpPr>
        <p:spPr>
          <a:xfrm>
            <a:off x="301752" y="239572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62" name="TextBox 61"/>
          <p:cNvSpPr txBox="1"/>
          <p:nvPr/>
        </p:nvSpPr>
        <p:spPr>
          <a:xfrm>
            <a:off x="2148840" y="23957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2990088" y="23957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3831336" y="23957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$136,883</a:t>
            </a:r>
          </a:p>
        </p:txBody>
      </p:sp>
      <p:sp>
        <p:nvSpPr>
          <p:cNvPr id="65" name="TextBox 64"/>
          <p:cNvSpPr txBox="1"/>
          <p:nvPr/>
        </p:nvSpPr>
        <p:spPr>
          <a:xfrm>
            <a:off x="4672584" y="239572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$410,649</a:t>
            </a:r>
          </a:p>
        </p:txBody>
      </p:sp>
      <p:sp>
        <p:nvSpPr>
          <p:cNvPr id="66" name="Rectangle 65"/>
          <p:cNvSpPr/>
          <p:nvPr/>
        </p:nvSpPr>
        <p:spPr>
          <a:xfrm>
            <a:off x="274320" y="2564892"/>
            <a:ext cx="5394960" cy="20574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7" name="TextBox 66"/>
          <p:cNvSpPr txBox="1"/>
          <p:nvPr/>
        </p:nvSpPr>
        <p:spPr>
          <a:xfrm>
            <a:off x="301752" y="260146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2148840" y="26014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+$42,783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2990088" y="26014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3831336" y="26014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+$64,383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4672584" y="260146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+$171,549</a:t>
            </a:r>
          </a:p>
        </p:txBody>
      </p:sp>
      <p:sp>
        <p:nvSpPr>
          <p:cNvPr id="72" name="Rectangle 71"/>
          <p:cNvSpPr/>
          <p:nvPr/>
        </p:nvSpPr>
        <p:spPr>
          <a:xfrm>
            <a:off x="6309360" y="649224"/>
            <a:ext cx="5577840" cy="25603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TextBox 72"/>
          <p:cNvSpPr txBox="1"/>
          <p:nvPr/>
        </p:nvSpPr>
        <p:spPr>
          <a:xfrm>
            <a:off x="6400800" y="685800"/>
            <a:ext cx="5394960" cy="2011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FBC624"/>
                </a:solidFill>
              </a:rPr>
              <a:t>FULL RIM — $146,250/yr + $2,000/application</a:t>
            </a:r>
          </a:p>
        </p:txBody>
      </p:sp>
      <p:sp>
        <p:nvSpPr>
          <p:cNvPr id="74" name="Rectangle 73"/>
          <p:cNvSpPr/>
          <p:nvPr/>
        </p:nvSpPr>
        <p:spPr>
          <a:xfrm>
            <a:off x="6309360" y="905256"/>
            <a:ext cx="182880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5" name="TextBox 74"/>
          <p:cNvSpPr txBox="1"/>
          <p:nvPr/>
        </p:nvSpPr>
        <p:spPr>
          <a:xfrm>
            <a:off x="6336792" y="941832"/>
            <a:ext cx="177393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Item</a:t>
            </a:r>
          </a:p>
        </p:txBody>
      </p:sp>
      <p:sp>
        <p:nvSpPr>
          <p:cNvPr id="76" name="Rectangle 75"/>
          <p:cNvSpPr/>
          <p:nvPr/>
        </p:nvSpPr>
        <p:spPr>
          <a:xfrm>
            <a:off x="8156448" y="905256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7" name="TextBox 76"/>
          <p:cNvSpPr txBox="1"/>
          <p:nvPr/>
        </p:nvSpPr>
        <p:spPr>
          <a:xfrm>
            <a:off x="8183880" y="941832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1</a:t>
            </a:r>
          </a:p>
        </p:txBody>
      </p:sp>
      <p:sp>
        <p:nvSpPr>
          <p:cNvPr id="78" name="Rectangle 77"/>
          <p:cNvSpPr/>
          <p:nvPr/>
        </p:nvSpPr>
        <p:spPr>
          <a:xfrm>
            <a:off x="8997696" y="905256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9" name="TextBox 78"/>
          <p:cNvSpPr txBox="1"/>
          <p:nvPr/>
        </p:nvSpPr>
        <p:spPr>
          <a:xfrm>
            <a:off x="9025128" y="941832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2</a:t>
            </a:r>
          </a:p>
        </p:txBody>
      </p:sp>
      <p:sp>
        <p:nvSpPr>
          <p:cNvPr id="80" name="Rectangle 79"/>
          <p:cNvSpPr/>
          <p:nvPr/>
        </p:nvSpPr>
        <p:spPr>
          <a:xfrm>
            <a:off x="9838944" y="905256"/>
            <a:ext cx="82296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1" name="TextBox 80"/>
          <p:cNvSpPr txBox="1"/>
          <p:nvPr/>
        </p:nvSpPr>
        <p:spPr>
          <a:xfrm>
            <a:off x="9866376" y="941832"/>
            <a:ext cx="76809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Year 3</a:t>
            </a:r>
          </a:p>
        </p:txBody>
      </p:sp>
      <p:sp>
        <p:nvSpPr>
          <p:cNvPr id="82" name="Rectangle 81"/>
          <p:cNvSpPr/>
          <p:nvPr/>
        </p:nvSpPr>
        <p:spPr>
          <a:xfrm>
            <a:off x="10680192" y="905256"/>
            <a:ext cx="1005840" cy="21945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3" name="TextBox 82"/>
          <p:cNvSpPr txBox="1"/>
          <p:nvPr/>
        </p:nvSpPr>
        <p:spPr>
          <a:xfrm>
            <a:off x="10707624" y="941832"/>
            <a:ext cx="950976" cy="2194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FFFFFF"/>
                </a:solidFill>
              </a:rPr>
              <a:t>3-Yr Total</a:t>
            </a:r>
          </a:p>
        </p:txBody>
      </p:sp>
      <p:sp>
        <p:nvSpPr>
          <p:cNvPr id="84" name="Rectangle 83"/>
          <p:cNvSpPr/>
          <p:nvPr/>
        </p:nvSpPr>
        <p:spPr>
          <a:xfrm>
            <a:off x="6309360" y="1124712"/>
            <a:ext cx="5394960" cy="2057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5" name="TextBox 84"/>
          <p:cNvSpPr txBox="1"/>
          <p:nvPr/>
        </p:nvSpPr>
        <p:spPr>
          <a:xfrm>
            <a:off x="6336792" y="116128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Platform License</a:t>
            </a:r>
          </a:p>
        </p:txBody>
      </p:sp>
      <p:sp>
        <p:nvSpPr>
          <p:cNvPr id="86" name="TextBox 85"/>
          <p:cNvSpPr txBox="1"/>
          <p:nvPr/>
        </p:nvSpPr>
        <p:spPr>
          <a:xfrm>
            <a:off x="8183880" y="11612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7" name="TextBox 86"/>
          <p:cNvSpPr txBox="1"/>
          <p:nvPr/>
        </p:nvSpPr>
        <p:spPr>
          <a:xfrm>
            <a:off x="9025128" y="11612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9866376" y="11612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$146,250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10707624" y="116128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$438,750</a:t>
            </a:r>
          </a:p>
        </p:txBody>
      </p:sp>
      <p:sp>
        <p:nvSpPr>
          <p:cNvPr id="90" name="Rectangle 89"/>
          <p:cNvSpPr/>
          <p:nvPr/>
        </p:nvSpPr>
        <p:spPr>
          <a:xfrm>
            <a:off x="6309360" y="1330452"/>
            <a:ext cx="5394960" cy="20574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1" name="TextBox 90"/>
          <p:cNvSpPr txBox="1"/>
          <p:nvPr/>
        </p:nvSpPr>
        <p:spPr>
          <a:xfrm>
            <a:off x="6336792" y="136702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App Builder (45×$2K)</a:t>
            </a:r>
          </a:p>
        </p:txBody>
      </p:sp>
      <p:sp>
        <p:nvSpPr>
          <p:cNvPr id="92" name="TextBox 91"/>
          <p:cNvSpPr txBox="1"/>
          <p:nvPr/>
        </p:nvSpPr>
        <p:spPr>
          <a:xfrm>
            <a:off x="8183880" y="13670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3" name="TextBox 92"/>
          <p:cNvSpPr txBox="1"/>
          <p:nvPr/>
        </p:nvSpPr>
        <p:spPr>
          <a:xfrm>
            <a:off x="9025128" y="13670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4" name="TextBox 93"/>
          <p:cNvSpPr txBox="1"/>
          <p:nvPr/>
        </p:nvSpPr>
        <p:spPr>
          <a:xfrm>
            <a:off x="9866376" y="13670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$90,000</a:t>
            </a:r>
          </a:p>
        </p:txBody>
      </p:sp>
      <p:sp>
        <p:nvSpPr>
          <p:cNvPr id="95" name="TextBox 94"/>
          <p:cNvSpPr txBox="1"/>
          <p:nvPr/>
        </p:nvSpPr>
        <p:spPr>
          <a:xfrm>
            <a:off x="10707624" y="136702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C0392B"/>
                </a:solidFill>
              </a:rPr>
              <a:t>$270,000</a:t>
            </a:r>
          </a:p>
        </p:txBody>
      </p:sp>
      <p:sp>
        <p:nvSpPr>
          <p:cNvPr id="96" name="Rectangle 95"/>
          <p:cNvSpPr/>
          <p:nvPr/>
        </p:nvSpPr>
        <p:spPr>
          <a:xfrm>
            <a:off x="6309360" y="1536192"/>
            <a:ext cx="5394960" cy="2057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7" name="TextBox 96"/>
          <p:cNvSpPr txBox="1"/>
          <p:nvPr/>
        </p:nvSpPr>
        <p:spPr>
          <a:xfrm>
            <a:off x="6336792" y="157276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Setup Fee</a:t>
            </a:r>
          </a:p>
        </p:txBody>
      </p:sp>
      <p:sp>
        <p:nvSpPr>
          <p:cNvPr id="98" name="TextBox 97"/>
          <p:cNvSpPr txBox="1"/>
          <p:nvPr/>
        </p:nvSpPr>
        <p:spPr>
          <a:xfrm>
            <a:off x="8183880" y="15727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99" name="TextBox 98"/>
          <p:cNvSpPr txBox="1"/>
          <p:nvPr/>
        </p:nvSpPr>
        <p:spPr>
          <a:xfrm>
            <a:off x="9025128" y="15727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0" name="TextBox 99"/>
          <p:cNvSpPr txBox="1"/>
          <p:nvPr/>
        </p:nvSpPr>
        <p:spPr>
          <a:xfrm>
            <a:off x="9866376" y="15727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—</a:t>
            </a:r>
          </a:p>
        </p:txBody>
      </p:sp>
      <p:sp>
        <p:nvSpPr>
          <p:cNvPr id="101" name="TextBox 100"/>
          <p:cNvSpPr txBox="1"/>
          <p:nvPr/>
        </p:nvSpPr>
        <p:spPr>
          <a:xfrm>
            <a:off x="10707624" y="157276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$30,000</a:t>
            </a:r>
          </a:p>
        </p:txBody>
      </p:sp>
      <p:sp>
        <p:nvSpPr>
          <p:cNvPr id="102" name="Rectangle 101"/>
          <p:cNvSpPr/>
          <p:nvPr/>
        </p:nvSpPr>
        <p:spPr>
          <a:xfrm>
            <a:off x="6309360" y="1741932"/>
            <a:ext cx="5394960" cy="205740"/>
          </a:xfrm>
          <a:prstGeom prst="rect">
            <a:avLst/>
          </a:prstGeom>
          <a:solidFill>
            <a:srgbClr val="FEE2E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3" name="TextBox 102"/>
          <p:cNvSpPr txBox="1"/>
          <p:nvPr/>
        </p:nvSpPr>
        <p:spPr>
          <a:xfrm>
            <a:off x="6336792" y="177850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Total Investment</a:t>
            </a:r>
          </a:p>
        </p:txBody>
      </p:sp>
      <p:sp>
        <p:nvSpPr>
          <p:cNvPr id="104" name="TextBox 103"/>
          <p:cNvSpPr txBox="1"/>
          <p:nvPr/>
        </p:nvSpPr>
        <p:spPr>
          <a:xfrm>
            <a:off x="8183880" y="17785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$266,250</a:t>
            </a:r>
          </a:p>
        </p:txBody>
      </p:sp>
      <p:sp>
        <p:nvSpPr>
          <p:cNvPr id="105" name="TextBox 104"/>
          <p:cNvSpPr txBox="1"/>
          <p:nvPr/>
        </p:nvSpPr>
        <p:spPr>
          <a:xfrm>
            <a:off x="9025128" y="17785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6" name="TextBox 105"/>
          <p:cNvSpPr txBox="1"/>
          <p:nvPr/>
        </p:nvSpPr>
        <p:spPr>
          <a:xfrm>
            <a:off x="9866376" y="17785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$236,250</a:t>
            </a:r>
          </a:p>
        </p:txBody>
      </p:sp>
      <p:sp>
        <p:nvSpPr>
          <p:cNvPr id="107" name="TextBox 106"/>
          <p:cNvSpPr txBox="1"/>
          <p:nvPr/>
        </p:nvSpPr>
        <p:spPr>
          <a:xfrm>
            <a:off x="10707624" y="177850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C0392B"/>
                </a:solidFill>
              </a:rPr>
              <a:t>$738,750</a:t>
            </a:r>
          </a:p>
        </p:txBody>
      </p:sp>
      <p:sp>
        <p:nvSpPr>
          <p:cNvPr id="108" name="Rectangle 107"/>
          <p:cNvSpPr/>
          <p:nvPr/>
        </p:nvSpPr>
        <p:spPr>
          <a:xfrm>
            <a:off x="6309360" y="1947672"/>
            <a:ext cx="5394960" cy="2057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9" name="TextBox 108"/>
          <p:cNvSpPr txBox="1"/>
          <p:nvPr/>
        </p:nvSpPr>
        <p:spPr>
          <a:xfrm>
            <a:off x="6336792" y="198424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RegIntel &amp; Monitoring</a:t>
            </a:r>
          </a:p>
        </p:txBody>
      </p:sp>
      <p:sp>
        <p:nvSpPr>
          <p:cNvPr id="110" name="TextBox 109"/>
          <p:cNvSpPr txBox="1"/>
          <p:nvPr/>
        </p:nvSpPr>
        <p:spPr>
          <a:xfrm>
            <a:off x="8183880" y="19842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1" name="TextBox 110"/>
          <p:cNvSpPr txBox="1"/>
          <p:nvPr/>
        </p:nvSpPr>
        <p:spPr>
          <a:xfrm>
            <a:off x="9025128" y="19842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2" name="TextBox 111"/>
          <p:cNvSpPr txBox="1"/>
          <p:nvPr/>
        </p:nvSpPr>
        <p:spPr>
          <a:xfrm>
            <a:off x="9866376" y="19842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$56,963</a:t>
            </a:r>
          </a:p>
        </p:txBody>
      </p:sp>
      <p:sp>
        <p:nvSpPr>
          <p:cNvPr id="113" name="TextBox 112"/>
          <p:cNvSpPr txBox="1"/>
          <p:nvPr/>
        </p:nvSpPr>
        <p:spPr>
          <a:xfrm>
            <a:off x="10707624" y="198424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$170,888</a:t>
            </a:r>
          </a:p>
        </p:txBody>
      </p:sp>
      <p:sp>
        <p:nvSpPr>
          <p:cNvPr id="114" name="Rectangle 113"/>
          <p:cNvSpPr/>
          <p:nvPr/>
        </p:nvSpPr>
        <p:spPr>
          <a:xfrm>
            <a:off x="6309360" y="2153412"/>
            <a:ext cx="5394960" cy="20574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5" name="TextBox 114"/>
          <p:cNvSpPr txBox="1"/>
          <p:nvPr/>
        </p:nvSpPr>
        <p:spPr>
          <a:xfrm>
            <a:off x="6336792" y="218998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Standards Management</a:t>
            </a:r>
          </a:p>
        </p:txBody>
      </p:sp>
      <p:sp>
        <p:nvSpPr>
          <p:cNvPr id="116" name="TextBox 115"/>
          <p:cNvSpPr txBox="1"/>
          <p:nvPr/>
        </p:nvSpPr>
        <p:spPr>
          <a:xfrm>
            <a:off x="8183880" y="21899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7" name="TextBox 116"/>
          <p:cNvSpPr txBox="1"/>
          <p:nvPr/>
        </p:nvSpPr>
        <p:spPr>
          <a:xfrm>
            <a:off x="9025128" y="21899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8" name="TextBox 117"/>
          <p:cNvSpPr txBox="1"/>
          <p:nvPr/>
        </p:nvSpPr>
        <p:spPr>
          <a:xfrm>
            <a:off x="9866376" y="21899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$26,700</a:t>
            </a:r>
          </a:p>
        </p:txBody>
      </p:sp>
      <p:sp>
        <p:nvSpPr>
          <p:cNvPr id="119" name="TextBox 118"/>
          <p:cNvSpPr txBox="1"/>
          <p:nvPr/>
        </p:nvSpPr>
        <p:spPr>
          <a:xfrm>
            <a:off x="10707624" y="218998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$80,100</a:t>
            </a:r>
          </a:p>
        </p:txBody>
      </p:sp>
      <p:sp>
        <p:nvSpPr>
          <p:cNvPr id="120" name="Rectangle 119"/>
          <p:cNvSpPr/>
          <p:nvPr/>
        </p:nvSpPr>
        <p:spPr>
          <a:xfrm>
            <a:off x="6309360" y="2359152"/>
            <a:ext cx="5394960" cy="2057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1" name="TextBox 120"/>
          <p:cNvSpPr txBox="1"/>
          <p:nvPr/>
        </p:nvSpPr>
        <p:spPr>
          <a:xfrm>
            <a:off x="6336792" y="239572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Change Control (CCP)</a:t>
            </a:r>
          </a:p>
        </p:txBody>
      </p:sp>
      <p:sp>
        <p:nvSpPr>
          <p:cNvPr id="122" name="TextBox 121"/>
          <p:cNvSpPr txBox="1"/>
          <p:nvPr/>
        </p:nvSpPr>
        <p:spPr>
          <a:xfrm>
            <a:off x="8183880" y="23957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3" name="TextBox 122"/>
          <p:cNvSpPr txBox="1"/>
          <p:nvPr/>
        </p:nvSpPr>
        <p:spPr>
          <a:xfrm>
            <a:off x="9025128" y="23957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4" name="TextBox 123"/>
          <p:cNvSpPr txBox="1"/>
          <p:nvPr/>
        </p:nvSpPr>
        <p:spPr>
          <a:xfrm>
            <a:off x="9866376" y="239572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$258,750</a:t>
            </a:r>
          </a:p>
        </p:txBody>
      </p:sp>
      <p:sp>
        <p:nvSpPr>
          <p:cNvPr id="125" name="TextBox 124"/>
          <p:cNvSpPr txBox="1"/>
          <p:nvPr/>
        </p:nvSpPr>
        <p:spPr>
          <a:xfrm>
            <a:off x="10707624" y="239572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$776,250</a:t>
            </a:r>
          </a:p>
        </p:txBody>
      </p:sp>
      <p:sp>
        <p:nvSpPr>
          <p:cNvPr id="126" name="Rectangle 125"/>
          <p:cNvSpPr/>
          <p:nvPr/>
        </p:nvSpPr>
        <p:spPr>
          <a:xfrm>
            <a:off x="6309360" y="2564892"/>
            <a:ext cx="5394960" cy="205740"/>
          </a:xfrm>
          <a:prstGeom prst="rect">
            <a:avLst/>
          </a:prstGeom>
          <a:solidFill>
            <a:srgbClr val="F7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7" name="TextBox 126"/>
          <p:cNvSpPr txBox="1"/>
          <p:nvPr/>
        </p:nvSpPr>
        <p:spPr>
          <a:xfrm>
            <a:off x="6336792" y="260146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AI Application Builder</a:t>
            </a:r>
          </a:p>
        </p:txBody>
      </p:sp>
      <p:sp>
        <p:nvSpPr>
          <p:cNvPr id="128" name="TextBox 127"/>
          <p:cNvSpPr txBox="1"/>
          <p:nvPr/>
        </p:nvSpPr>
        <p:spPr>
          <a:xfrm>
            <a:off x="8183880" y="26014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29" name="TextBox 128"/>
          <p:cNvSpPr txBox="1"/>
          <p:nvPr/>
        </p:nvSpPr>
        <p:spPr>
          <a:xfrm>
            <a:off x="9025128" y="26014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0" name="TextBox 129"/>
          <p:cNvSpPr txBox="1"/>
          <p:nvPr/>
        </p:nvSpPr>
        <p:spPr>
          <a:xfrm>
            <a:off x="9866376" y="260146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$321,300</a:t>
            </a:r>
          </a:p>
        </p:txBody>
      </p:sp>
      <p:sp>
        <p:nvSpPr>
          <p:cNvPr id="131" name="TextBox 130"/>
          <p:cNvSpPr txBox="1"/>
          <p:nvPr/>
        </p:nvSpPr>
        <p:spPr>
          <a:xfrm>
            <a:off x="10707624" y="260146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$963,900</a:t>
            </a:r>
          </a:p>
        </p:txBody>
      </p:sp>
      <p:sp>
        <p:nvSpPr>
          <p:cNvPr id="132" name="Rectangle 131"/>
          <p:cNvSpPr/>
          <p:nvPr/>
        </p:nvSpPr>
        <p:spPr>
          <a:xfrm>
            <a:off x="6309360" y="2770632"/>
            <a:ext cx="5394960" cy="20574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3" name="TextBox 132"/>
          <p:cNvSpPr txBox="1"/>
          <p:nvPr/>
        </p:nvSpPr>
        <p:spPr>
          <a:xfrm>
            <a:off x="6336792" y="280720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4A5568"/>
                </a:solidFill>
              </a:rPr>
              <a:t>Other modules</a:t>
            </a:r>
          </a:p>
        </p:txBody>
      </p:sp>
      <p:sp>
        <p:nvSpPr>
          <p:cNvPr id="134" name="TextBox 133"/>
          <p:cNvSpPr txBox="1"/>
          <p:nvPr/>
        </p:nvSpPr>
        <p:spPr>
          <a:xfrm>
            <a:off x="8183880" y="28072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5" name="TextBox 134"/>
          <p:cNvSpPr txBox="1"/>
          <p:nvPr/>
        </p:nvSpPr>
        <p:spPr>
          <a:xfrm>
            <a:off x="9025128" y="28072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6" name="TextBox 135"/>
          <p:cNvSpPr txBox="1"/>
          <p:nvPr/>
        </p:nvSpPr>
        <p:spPr>
          <a:xfrm>
            <a:off x="9866376" y="280720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$82,343</a:t>
            </a:r>
          </a:p>
        </p:txBody>
      </p:sp>
      <p:sp>
        <p:nvSpPr>
          <p:cNvPr id="137" name="TextBox 136"/>
          <p:cNvSpPr txBox="1"/>
          <p:nvPr/>
        </p:nvSpPr>
        <p:spPr>
          <a:xfrm>
            <a:off x="10707624" y="280720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0" i="0">
                <a:solidFill>
                  <a:srgbClr val="4A5568"/>
                </a:solidFill>
              </a:rPr>
              <a:t>$247,029</a:t>
            </a:r>
          </a:p>
        </p:txBody>
      </p:sp>
      <p:sp>
        <p:nvSpPr>
          <p:cNvPr id="138" name="Rectangle 137"/>
          <p:cNvSpPr/>
          <p:nvPr/>
        </p:nvSpPr>
        <p:spPr>
          <a:xfrm>
            <a:off x="6309360" y="2976372"/>
            <a:ext cx="5394960" cy="205740"/>
          </a:xfrm>
          <a:prstGeom prst="rect">
            <a:avLst/>
          </a:prstGeom>
          <a:solidFill>
            <a:srgbClr val="F0FFF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9" name="TextBox 138"/>
          <p:cNvSpPr txBox="1"/>
          <p:nvPr/>
        </p:nvSpPr>
        <p:spPr>
          <a:xfrm>
            <a:off x="6336792" y="301294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Total Savings</a:t>
            </a:r>
          </a:p>
        </p:txBody>
      </p:sp>
      <p:sp>
        <p:nvSpPr>
          <p:cNvPr id="140" name="TextBox 139"/>
          <p:cNvSpPr txBox="1"/>
          <p:nvPr/>
        </p:nvSpPr>
        <p:spPr>
          <a:xfrm>
            <a:off x="8183880" y="30129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1" name="TextBox 140"/>
          <p:cNvSpPr txBox="1"/>
          <p:nvPr/>
        </p:nvSpPr>
        <p:spPr>
          <a:xfrm>
            <a:off x="9025128" y="30129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2" name="TextBox 141"/>
          <p:cNvSpPr txBox="1"/>
          <p:nvPr/>
        </p:nvSpPr>
        <p:spPr>
          <a:xfrm>
            <a:off x="9866376" y="301294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$746,055</a:t>
            </a:r>
          </a:p>
        </p:txBody>
      </p:sp>
      <p:sp>
        <p:nvSpPr>
          <p:cNvPr id="143" name="TextBox 142"/>
          <p:cNvSpPr txBox="1"/>
          <p:nvPr/>
        </p:nvSpPr>
        <p:spPr>
          <a:xfrm>
            <a:off x="10707624" y="301294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276749"/>
                </a:solidFill>
              </a:rPr>
              <a:t>$2,238,165</a:t>
            </a:r>
          </a:p>
        </p:txBody>
      </p:sp>
      <p:sp>
        <p:nvSpPr>
          <p:cNvPr id="144" name="Rectangle 143"/>
          <p:cNvSpPr/>
          <p:nvPr/>
        </p:nvSpPr>
        <p:spPr>
          <a:xfrm>
            <a:off x="6309360" y="3182112"/>
            <a:ext cx="5394960" cy="205740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5" name="TextBox 144"/>
          <p:cNvSpPr txBox="1"/>
          <p:nvPr/>
        </p:nvSpPr>
        <p:spPr>
          <a:xfrm>
            <a:off x="6336792" y="3218688"/>
            <a:ext cx="177393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Net Benefit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8183880" y="32186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+$479,805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9025128" y="32186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9866376" y="3218688"/>
            <a:ext cx="76809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+$509,805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10707624" y="3218688"/>
            <a:ext cx="950976" cy="20574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00" b="1" i="0">
                <a:solidFill>
                  <a:srgbClr val="005594"/>
                </a:solidFill>
              </a:rPr>
              <a:t>+$1,499,415</a:t>
            </a:r>
          </a:p>
        </p:txBody>
      </p:sp>
      <p:sp>
        <p:nvSpPr>
          <p:cNvPr id="150" name="Rectangle 149"/>
          <p:cNvSpPr/>
          <p:nvPr/>
        </p:nvSpPr>
        <p:spPr>
          <a:xfrm>
            <a:off x="274320" y="3479292"/>
            <a:ext cx="5577840" cy="347472"/>
          </a:xfrm>
          <a:prstGeom prst="rect">
            <a:avLst/>
          </a:prstGeom>
          <a:solidFill>
            <a:srgbClr val="EAF4FB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1" name="TextBox 150"/>
          <p:cNvSpPr txBox="1"/>
          <p:nvPr/>
        </p:nvSpPr>
        <p:spPr>
          <a:xfrm>
            <a:off x="365760" y="3506724"/>
            <a:ext cx="2286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005594"/>
                </a:solidFill>
              </a:rPr>
              <a:t>Base RIM — 3-Year ROI</a:t>
            </a:r>
          </a:p>
        </p:txBody>
      </p:sp>
      <p:sp>
        <p:nvSpPr>
          <p:cNvPr id="152" name="TextBox 151"/>
          <p:cNvSpPr txBox="1"/>
          <p:nvPr/>
        </p:nvSpPr>
        <p:spPr>
          <a:xfrm>
            <a:off x="2743200" y="3506724"/>
            <a:ext cx="2926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005594"/>
                </a:solidFill>
              </a:rPr>
              <a:t>72%  ·  Payback ~8 months</a:t>
            </a:r>
          </a:p>
        </p:txBody>
      </p:sp>
      <p:sp>
        <p:nvSpPr>
          <p:cNvPr id="153" name="Rectangle 152"/>
          <p:cNvSpPr/>
          <p:nvPr/>
        </p:nvSpPr>
        <p:spPr>
          <a:xfrm>
            <a:off x="6309359" y="3479292"/>
            <a:ext cx="5577840" cy="347472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4" name="TextBox 153"/>
          <p:cNvSpPr txBox="1"/>
          <p:nvPr/>
        </p:nvSpPr>
        <p:spPr>
          <a:xfrm>
            <a:off x="6400799" y="3506724"/>
            <a:ext cx="228600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1" i="0">
                <a:solidFill>
                  <a:srgbClr val="76CADD"/>
                </a:solidFill>
              </a:rPr>
              <a:t>Full RIM — 3-Year ROI</a:t>
            </a:r>
          </a:p>
        </p:txBody>
      </p:sp>
      <p:sp>
        <p:nvSpPr>
          <p:cNvPr id="155" name="TextBox 154"/>
          <p:cNvSpPr txBox="1"/>
          <p:nvPr/>
        </p:nvSpPr>
        <p:spPr>
          <a:xfrm>
            <a:off x="8778239" y="3506724"/>
            <a:ext cx="2926080" cy="2926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1100" b="1" i="0">
                <a:solidFill>
                  <a:srgbClr val="FBC624"/>
                </a:solidFill>
              </a:rPr>
              <a:t>203%  ·  Payback ~5 months</a:t>
            </a:r>
          </a:p>
        </p:txBody>
      </p:sp>
      <p:sp>
        <p:nvSpPr>
          <p:cNvPr id="156" name="Rectangle 155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157" name="Picture 156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158" name="TextBox 157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159" name="TextBox 158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4 of 5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rgbClr val="F1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88952" cy="59436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" name="Picture 3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118872"/>
            <a:ext cx="820674" cy="3474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777240" y="137160"/>
            <a:ext cx="9144" cy="320040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68680" y="164592"/>
            <a:ext cx="7315200" cy="274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000" b="1" i="0">
                <a:solidFill>
                  <a:srgbClr val="005594"/>
                </a:solidFill>
              </a:rPr>
              <a:t>WHY REGDESK FOR IMRICOR — CAPABILITY ALIGNMENT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0" y="182880"/>
            <a:ext cx="28346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900" b="0" i="0">
                <a:solidFill>
                  <a:srgbClr val="4A5568"/>
                </a:solidFill>
              </a:rPr>
              <a:t>Imricor · July 2026</a:t>
            </a:r>
          </a:p>
        </p:txBody>
      </p:sp>
      <p:sp>
        <p:nvSpPr>
          <p:cNvPr id="8" name="Rectangle 7"/>
          <p:cNvSpPr/>
          <p:nvPr/>
        </p:nvSpPr>
        <p:spPr>
          <a:xfrm>
            <a:off x="0" y="594360"/>
            <a:ext cx="3138678" cy="54864"/>
          </a:xfrm>
          <a:prstGeom prst="rect">
            <a:avLst/>
          </a:prstGeom>
          <a:solidFill>
            <a:srgbClr val="466AB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Rectangle 8"/>
          <p:cNvSpPr/>
          <p:nvPr/>
        </p:nvSpPr>
        <p:spPr>
          <a:xfrm>
            <a:off x="3047238" y="594360"/>
            <a:ext cx="3138678" cy="54864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094476" y="594360"/>
            <a:ext cx="3138678" cy="54864"/>
          </a:xfrm>
          <a:prstGeom prst="rect">
            <a:avLst/>
          </a:prstGeom>
          <a:solidFill>
            <a:srgbClr val="FBC62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Rectangle 10"/>
          <p:cNvSpPr/>
          <p:nvPr/>
        </p:nvSpPr>
        <p:spPr>
          <a:xfrm>
            <a:off x="9141714" y="594360"/>
            <a:ext cx="3138678" cy="54864"/>
          </a:xfrm>
          <a:prstGeom prst="rect">
            <a:avLst/>
          </a:prstGeom>
          <a:solidFill>
            <a:srgbClr val="E71F2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274320" y="649224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ectangle 12"/>
          <p:cNvSpPr/>
          <p:nvPr/>
        </p:nvSpPr>
        <p:spPr>
          <a:xfrm>
            <a:off x="274320" y="685800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65760" y="758952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📋 Centralized Registration Tracking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760" y="1152144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spreadsheets across 18 markets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65760" y="1453896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Real-time status visibility across all 18 countries. Single source of truth for RA, sales, and executive teams.</a:t>
            </a:r>
          </a:p>
        </p:txBody>
      </p:sp>
      <p:sp>
        <p:nvSpPr>
          <p:cNvPr id="17" name="Rectangle 16"/>
          <p:cNvSpPr/>
          <p:nvPr/>
        </p:nvSpPr>
        <p:spPr>
          <a:xfrm>
            <a:off x="2651760" y="649224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ectangle 17"/>
          <p:cNvSpPr/>
          <p:nvPr/>
        </p:nvSpPr>
        <p:spPr>
          <a:xfrm>
            <a:off x="2651760" y="685800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2743200" y="758952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🔄 Change Control Automation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743200" y="1152144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100 assessments × 23 countries/yr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743200" y="1453896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4,600 country-assessments automated. RegDesk CCP routes assessments to regional SMEs and tracks completion — recovering $258,750/yr.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9200" y="649224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5029200" y="685800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5120640" y="758952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🚀 AI Submission Builder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5120640" y="1152144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45 submissions × 112 hrs each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120640" y="1453896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AI pre-populates country templates and leverages prior submissions. $321,300/yr savings vs. $90,000/yr fee = 3.6× return on module cost.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406640" y="649224"/>
            <a:ext cx="2286000" cy="36576"/>
          </a:xfrm>
          <a:prstGeom prst="rect">
            <a:avLst/>
          </a:prstGeom>
          <a:solidFill>
            <a:srgbClr val="76CAD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Rectangle 27"/>
          <p:cNvSpPr/>
          <p:nvPr/>
        </p:nvSpPr>
        <p:spPr>
          <a:xfrm>
            <a:off x="7406640" y="685800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TextBox 28"/>
          <p:cNvSpPr txBox="1"/>
          <p:nvPr/>
        </p:nvSpPr>
        <p:spPr>
          <a:xfrm>
            <a:off x="7498080" y="758952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📐 Standards &amp; GSPR Management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7498080" y="1152144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Manual GSPR/DOC maintenance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7498080" y="1453896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Automatic standard update monitoring triggers GSPR and DOC revision workflows. Recovers $26,700/yr across 10+ standard changes/yr.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784080" y="649224"/>
            <a:ext cx="2286000" cy="36576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Rectangle 32"/>
          <p:cNvSpPr/>
          <p:nvPr/>
        </p:nvSpPr>
        <p:spPr>
          <a:xfrm>
            <a:off x="9784080" y="685800"/>
            <a:ext cx="2286000" cy="41148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9875520" y="758952"/>
            <a:ext cx="2103120" cy="3474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50" b="1" i="0">
                <a:solidFill>
                  <a:srgbClr val="005594"/>
                </a:solidFill>
              </a:rPr>
              <a:t>🌍 Global Regulatory Intelligence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875520" y="1152144"/>
            <a:ext cx="2103120" cy="2560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750" b="0" i="1">
                <a:solidFill>
                  <a:srgbClr val="4A5568"/>
                </a:solidFill>
              </a:rPr>
              <a:t>Pain: 3 staff × 4.5 hrs/week monitoring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9875520" y="1453896"/>
            <a:ext cx="2103120" cy="2743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800" b="0" i="0">
                <a:solidFill>
                  <a:srgbClr val="4A5568"/>
                </a:solidFill>
              </a:rPr>
              <a:t>Curated regulatory updates for all 18 markets. Instant global regulatory plans for new market entries. Recovers 702 hrs/yr ($52,650).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74320" y="4901184"/>
            <a:ext cx="11612880" cy="548640"/>
          </a:xfrm>
          <a:prstGeom prst="rect">
            <a:avLst/>
          </a:prstGeom>
          <a:solidFill>
            <a:srgbClr val="00559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457200" y="4974336"/>
            <a:ext cx="11247120" cy="4572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50" b="0" i="0">
                <a:solidFill>
                  <a:srgbClr val="FFFFFF"/>
                </a:solidFill>
              </a:rPr>
              <a:t>At $146,250/yr + $2,000/application, RegDesk Full RIM delivers 203% 3-year ROI and $1,499,415 net benefit over 3 years — based entirely on Imricor's own data. Payback in ~5 months.</a:t>
            </a:r>
          </a:p>
        </p:txBody>
      </p:sp>
      <p:sp>
        <p:nvSpPr>
          <p:cNvPr id="39" name="Rectangle 38"/>
          <p:cNvSpPr/>
          <p:nvPr/>
        </p:nvSpPr>
        <p:spPr>
          <a:xfrm>
            <a:off x="0" y="6537960"/>
            <a:ext cx="12188952" cy="320040"/>
          </a:xfrm>
          <a:prstGeom prst="rect">
            <a:avLst/>
          </a:prstGeom>
          <a:solidFill>
            <a:srgbClr val="1D2D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40" name="Picture 39" descr="regdesk_logo_pp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6583680"/>
            <a:ext cx="475127" cy="201168"/>
          </a:xfrm>
          <a:prstGeom prst="rect">
            <a:avLst/>
          </a:prstGeom>
        </p:spPr>
      </p:pic>
      <p:sp>
        <p:nvSpPr>
          <p:cNvPr id="41" name="TextBox 40"/>
          <p:cNvSpPr txBox="1"/>
          <p:nvPr/>
        </p:nvSpPr>
        <p:spPr>
          <a:xfrm>
            <a:off x="548640" y="6583680"/>
            <a:ext cx="960120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700" b="0" i="0">
                <a:solidFill>
                  <a:srgbClr val="AAAAAA"/>
                </a:solidFill>
              </a:rPr>
              <a:t>© RegDesk 2026. Confidential. Based on Imricor's own operational data.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0515600" y="6583680"/>
            <a:ext cx="1463040" cy="228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sz="700" b="1" i="0">
                <a:solidFill>
                  <a:srgbClr val="FBC624"/>
                </a:solidFill>
              </a:rPr>
              <a:t>Page 5 of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