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492240"/>
            <a:ext cx="9144000" cy="3657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26480"/>
            <a:ext cx="9144000" cy="4572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74320"/>
            <a:ext cx="3023536" cy="1280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i="0">
                <a:solidFill>
                  <a:srgbClr val="FFFFFF"/>
                </a:solidFill>
                <a:latin typeface="Calibri"/>
              </a:rPr>
              <a:t>RegDesk RIM Platform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20040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0">
                <a:solidFill>
                  <a:srgbClr val="76CADD"/>
                </a:solidFill>
                <a:latin typeface="Calibri"/>
              </a:rPr>
              <a:t>ROI Report  ·  Imricor Medical Systems  ·  July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1">
                <a:solidFill>
                  <a:srgbClr val="CCE8F2"/>
                </a:solidFill>
                <a:latin typeface="Calibri"/>
              </a:rPr>
              <a:t>Quantifying the financial value of regulatory intelligence automation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92240"/>
            <a:ext cx="8412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005594"/>
                </a:solidFill>
                <a:latin typeface="Calibri"/>
              </a:rPr>
              <a:t>CONFIDENTIAL  |  Prepared for Imricor Medical Systems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82880"/>
            <a:ext cx="8595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The Case for RegDesk at Imricor</a:t>
            </a:r>
          </a:p>
        </p:txBody>
      </p:sp>
      <p:sp>
        <p:nvSpPr>
          <p:cNvPr id="4" name="Rectangle 3"/>
          <p:cNvSpPr/>
          <p:nvPr/>
        </p:nvSpPr>
        <p:spPr>
          <a:xfrm>
            <a:off x="356616" y="1316736"/>
            <a:ext cx="2651760" cy="2560320"/>
          </a:xfrm>
          <a:prstGeom prst="rect">
            <a:avLst/>
          </a:prstGeom>
          <a:solidFill>
            <a:srgbClr val="D0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1280160"/>
            <a:ext cx="2651760" cy="25603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11480" y="1554480"/>
            <a:ext cx="24688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BC624"/>
                </a:solidFill>
                <a:latin typeface="Calibri"/>
              </a:rPr>
              <a:t>203%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25603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3-Year ROI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3017520"/>
            <a:ext cx="2468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6CADD"/>
                </a:solidFill>
                <a:latin typeface="Calibri"/>
              </a:rPr>
              <a:t>Full RIM Platform</a:t>
            </a:r>
          </a:p>
        </p:txBody>
      </p:sp>
      <p:sp>
        <p:nvSpPr>
          <p:cNvPr id="9" name="Rectangle 8"/>
          <p:cNvSpPr/>
          <p:nvPr/>
        </p:nvSpPr>
        <p:spPr>
          <a:xfrm>
            <a:off x="3191256" y="1316736"/>
            <a:ext cx="2651760" cy="2560320"/>
          </a:xfrm>
          <a:prstGeom prst="rect">
            <a:avLst/>
          </a:prstGeom>
          <a:solidFill>
            <a:srgbClr val="D0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154680" y="1280160"/>
            <a:ext cx="2651760" cy="25603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554480"/>
            <a:ext cx="24688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BC624"/>
                </a:solidFill>
                <a:latin typeface="Calibri"/>
              </a:rPr>
              <a:t>$746K/yr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5603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Recoverable Savings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46120" y="3017520"/>
            <a:ext cx="2468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6CADD"/>
                </a:solidFill>
                <a:latin typeface="Calibri"/>
              </a:rPr>
              <a:t>Annual efficiency gains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25896" y="1316736"/>
            <a:ext cx="2651760" cy="2560320"/>
          </a:xfrm>
          <a:prstGeom prst="rect">
            <a:avLst/>
          </a:prstGeom>
          <a:solidFill>
            <a:srgbClr val="D0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989320" y="1280160"/>
            <a:ext cx="2651760" cy="25603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0" y="1554480"/>
            <a:ext cx="24688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000" b="1" i="0">
                <a:solidFill>
                  <a:srgbClr val="FBC624"/>
                </a:solidFill>
                <a:latin typeface="Calibri"/>
              </a:rPr>
              <a:t>~5 Months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0760" y="256032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Payback Period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80760" y="3017520"/>
            <a:ext cx="24688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76CADD"/>
                </a:solidFill>
                <a:latin typeface="Calibri"/>
              </a:rPr>
              <a:t>Full RIM investment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20040" y="4114800"/>
            <a:ext cx="8503920" cy="640080"/>
          </a:xfrm>
          <a:prstGeom prst="rect">
            <a:avLst/>
          </a:prstGeom>
          <a:solidFill>
            <a:srgbClr val="E0F3FA"/>
          </a:solidFill>
          <a:ln w="12700">
            <a:solidFill>
              <a:srgbClr val="76CA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4160520"/>
            <a:ext cx="8229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005594"/>
                </a:solidFill>
                <a:latin typeface="Calibri"/>
              </a:rPr>
              <a:t>Based entirely on Imricor's own operational data  ·  9 FTEs  ·  18 Countries  ·  45 Submissions/yr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489204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555555"/>
                </a:solidFill>
                <a:latin typeface="Calibri"/>
              </a:rPr>
              <a:t>Full RIM includes $90,000/yr in Application Builder fees (45 submissions × $2,000/submission)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82880"/>
            <a:ext cx="8595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Where Your Team's Time Goes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20040" y="1143000"/>
          <a:ext cx="5852160" cy="4828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1463040"/>
                <a:gridCol w="1463040"/>
              </a:tblGrid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Cost Driver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Annual Hours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Annual Cost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Regulatory Monitoring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702 hrs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$52,650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Submission Coordination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1,020 hrs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$76,500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Standards Monitoring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156 hrs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$11,700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Standards Assessments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200 hrs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$15,000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Change Control (CCP)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3,450 hrs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$258,750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AI Application Builder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4,284 hrs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$321,300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GSPR &amp; DOC Management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34 hrs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$2,423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Registration Reporting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46 hrs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$3,420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9,892 hrs/yr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$746,055/yr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1143000"/>
            <a:ext cx="2606040" cy="2286000"/>
          </a:xfrm>
          <a:prstGeom prst="rect">
            <a:avLst/>
          </a:prstGeom>
          <a:solidFill>
            <a:srgbClr val="FFF3D0"/>
          </a:solidFill>
          <a:ln w="25400">
            <a:solidFill>
              <a:srgbClr val="FBC6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309360" y="1188720"/>
            <a:ext cx="2606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FBC624"/>
                </a:solidFill>
                <a:latin typeface="Calibri"/>
              </a:rPr>
              <a:t>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1691640"/>
            <a:ext cx="24231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005594"/>
                </a:solidFill>
                <a:latin typeface="Calibri"/>
              </a:rPr>
              <a:t>9,892 hrs = 55% of your team's total annual capacity consumed by recoverable manual overhead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3657600"/>
            <a:ext cx="2606040" cy="1828800"/>
          </a:xfrm>
          <a:prstGeom prst="rect">
            <a:avLst/>
          </a:prstGeom>
          <a:solidFill>
            <a:srgbClr val="E0F3FA"/>
          </a:solidFill>
          <a:ln w="19050">
            <a:solidFill>
              <a:srgbClr val="76CA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3749039"/>
            <a:ext cx="2423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005594"/>
                </a:solidFill>
                <a:latin typeface="Calibri"/>
              </a:rPr>
              <a:t>4.97 FTE Equivalents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4251960"/>
            <a:ext cx="24231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005594"/>
                </a:solidFill>
                <a:latin typeface="Calibri"/>
              </a:rPr>
              <a:t>freed by RegDesk Full RIM automation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4846320"/>
            <a:ext cx="2423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76CADD"/>
                </a:solidFill>
                <a:latin typeface="Calibri"/>
              </a:rPr>
              <a:t>11,937 hrs/yr saved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82880"/>
            <a:ext cx="8595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Choose Your ROI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1188720"/>
            <a:ext cx="3931920" cy="5303520"/>
          </a:xfrm>
          <a:prstGeom prst="rect">
            <a:avLst/>
          </a:prstGeom>
          <a:solidFill>
            <a:srgbClr val="FFFFFF"/>
          </a:solidFill>
          <a:ln w="31750">
            <a:solidFill>
              <a:srgbClr val="76CA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1188720"/>
            <a:ext cx="3931920" cy="59436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261872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Calibri"/>
              </a:rPr>
              <a:t>BASE RIM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81328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05594"/>
                </a:solidFill>
                <a:latin typeface="Calibri"/>
              </a:rPr>
              <a:t>$72,500 / yr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9659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44"/>
                </a:solidFill>
                <a:latin typeface="Calibri"/>
              </a:rPr>
              <a:t>Setup (one-time)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4600" y="196596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  <a:latin typeface="Calibri"/>
              </a:rPr>
              <a:t>$21,600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377440"/>
            <a:ext cx="3566160" cy="9144"/>
          </a:xfrm>
          <a:prstGeom prst="rect">
            <a:avLst/>
          </a:prstGeom>
          <a:solidFill>
            <a:srgbClr val="DD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246888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44"/>
                </a:solidFill>
                <a:latin typeface="Calibri"/>
              </a:rPr>
              <a:t>Modules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246888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  <a:latin typeface="Calibri"/>
              </a:rPr>
              <a:t>RegIntel · DCT · Tracking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80360"/>
            <a:ext cx="3566160" cy="9144"/>
          </a:xfrm>
          <a:prstGeom prst="rect">
            <a:avLst/>
          </a:prstGeom>
          <a:solidFill>
            <a:srgbClr val="DD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297180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44"/>
                </a:solidFill>
                <a:latin typeface="Calibri"/>
              </a:rPr>
              <a:t>Annual Savings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297180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  <a:latin typeface="Calibri"/>
              </a:rPr>
              <a:t>$136,883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383280"/>
            <a:ext cx="3566160" cy="9144"/>
          </a:xfrm>
          <a:prstGeom prst="rect">
            <a:avLst/>
          </a:prstGeom>
          <a:solidFill>
            <a:srgbClr val="DD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347472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44"/>
                </a:solidFill>
                <a:latin typeface="Calibri"/>
              </a:rPr>
              <a:t>Year 1 Net Benefit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347472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  <a:latin typeface="Calibri"/>
              </a:rPr>
              <a:t>+$42,783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3886200"/>
            <a:ext cx="3566160" cy="9144"/>
          </a:xfrm>
          <a:prstGeom prst="rect">
            <a:avLst/>
          </a:prstGeom>
          <a:solidFill>
            <a:srgbClr val="DD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2920" y="397764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44"/>
                </a:solidFill>
                <a:latin typeface="Calibri"/>
              </a:rPr>
              <a:t>3-Year ROI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397764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  <a:latin typeface="Calibri"/>
              </a:rPr>
              <a:t>72%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389120"/>
            <a:ext cx="3566160" cy="9144"/>
          </a:xfrm>
          <a:prstGeom prst="rect">
            <a:avLst/>
          </a:prstGeom>
          <a:solidFill>
            <a:srgbClr val="DD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44805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44444"/>
                </a:solidFill>
                <a:latin typeface="Calibri"/>
              </a:rPr>
              <a:t>Payback Period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14600" y="448056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  <a:latin typeface="Calibri"/>
              </a:rPr>
              <a:t>8 months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892040"/>
            <a:ext cx="3566160" cy="9144"/>
          </a:xfrm>
          <a:prstGeom prst="rect">
            <a:avLst/>
          </a:prstGeom>
          <a:solidFill>
            <a:srgbClr val="DDEE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928616" y="1225296"/>
            <a:ext cx="3931920" cy="5303520"/>
          </a:xfrm>
          <a:prstGeom prst="rect">
            <a:avLst/>
          </a:prstGeom>
          <a:solidFill>
            <a:srgbClr val="0035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892040" y="1188720"/>
            <a:ext cx="3931920" cy="53035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892040" y="1188720"/>
            <a:ext cx="3931920" cy="5943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029200" y="1261872"/>
            <a:ext cx="3657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  <a:latin typeface="Calibri"/>
              </a:rPr>
              <a:t>FULL RIM  ★ RECOMMENDED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0" y="1481328"/>
            <a:ext cx="3657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005594"/>
                </a:solidFill>
                <a:latin typeface="Calibri"/>
              </a:rPr>
              <a:t>$146,250 / yr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4920" y="196596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BDDEE"/>
                </a:solidFill>
                <a:latin typeface="Calibri"/>
              </a:rPr>
              <a:t>Setup (one-time)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86600" y="196596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FFFFF"/>
                </a:solidFill>
                <a:latin typeface="Calibri"/>
              </a:rPr>
              <a:t>$30,000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74920" y="2340864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74920" y="2404872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BDDEE"/>
                </a:solidFill>
                <a:latin typeface="Calibri"/>
              </a:rPr>
              <a:t>App Builder Fees (45 × $2K)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86600" y="2404872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FFFFF"/>
                </a:solidFill>
                <a:latin typeface="Calibri"/>
              </a:rPr>
              <a:t>$90,000/yr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2779776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74920" y="2843784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BBDDEE"/>
                </a:solidFill>
                <a:latin typeface="Calibri"/>
              </a:rPr>
              <a:t>Modules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86600" y="2843784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 i="0">
                <a:solidFill>
                  <a:srgbClr val="FFFFFF"/>
                </a:solidFill>
                <a:latin typeface="Calibri"/>
              </a:rPr>
              <a:t>All Base + Standards · CCP · App Builder · Forms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74920" y="3218688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74920" y="3282696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BDDEE"/>
                </a:solidFill>
                <a:latin typeface="Calibri"/>
              </a:rPr>
              <a:t>Annual Savings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86600" y="3282696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FFFFF"/>
                </a:solidFill>
                <a:latin typeface="Calibri"/>
              </a:rPr>
              <a:t>$746,055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74920" y="3657600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074920" y="3721608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BDDEE"/>
                </a:solidFill>
                <a:latin typeface="Calibri"/>
              </a:rPr>
              <a:t>Year 1 Net Benefit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86600" y="3721608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  <a:latin typeface="Calibri"/>
              </a:rPr>
              <a:t>+$479,805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74920" y="4096512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074920" y="4160520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BDDEE"/>
                </a:solidFill>
                <a:latin typeface="Calibri"/>
              </a:rPr>
              <a:t>3-Year ROI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086600" y="4160520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  <a:latin typeface="Calibri"/>
              </a:rPr>
              <a:t>203%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74920" y="4535424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74920" y="4599432"/>
            <a:ext cx="20116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BBDDEE"/>
                </a:solidFill>
                <a:latin typeface="Calibri"/>
              </a:rPr>
              <a:t>Payback Period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86600" y="4599432"/>
            <a:ext cx="1554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  <a:latin typeface="Calibri"/>
              </a:rPr>
              <a:t>~5 months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074920" y="4974336"/>
            <a:ext cx="3566160" cy="9144"/>
          </a:xfrm>
          <a:prstGeom prst="rect">
            <a:avLst/>
          </a:prstGeom>
          <a:solidFill>
            <a:srgbClr val="0044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82880"/>
            <a:ext cx="8595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What Drives the $746K Savings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25272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AI Application Builder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4640" y="1188720"/>
            <a:ext cx="5029200" cy="4572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0" y="126187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$321,300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" y="189280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Change Control (CCP)</a:t>
            </a:r>
          </a:p>
        </p:txBody>
      </p:sp>
      <p:sp>
        <p:nvSpPr>
          <p:cNvPr id="8" name="Rectangle 7"/>
          <p:cNvSpPr/>
          <p:nvPr/>
        </p:nvSpPr>
        <p:spPr>
          <a:xfrm>
            <a:off x="2834640" y="1828800"/>
            <a:ext cx="4050126" cy="4572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76206" y="190195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$258,750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253288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Submission Coordination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4640" y="2468880"/>
            <a:ext cx="1197428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123508" y="254203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$76,500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317296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RegIntel &amp; Monitoring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34640" y="3108960"/>
            <a:ext cx="891622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17702" y="318211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$56,963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0040" y="381304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Standards Management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34640" y="3749040"/>
            <a:ext cx="417926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44006" y="382219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$26,700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0040" y="445312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Tracking &amp; Reporting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34640" y="4389120"/>
            <a:ext cx="53532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79612" y="446227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$3,420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0040" y="5093208"/>
            <a:ext cx="2468880" cy="393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 i="0">
                <a:solidFill>
                  <a:srgbClr val="1A1A2E"/>
                </a:solidFill>
                <a:latin typeface="Calibri"/>
              </a:rPr>
              <a:t>AI Forms Builder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834640" y="5029200"/>
            <a:ext cx="37926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64006" y="5102352"/>
            <a:ext cx="13716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005594"/>
                </a:solidFill>
                <a:latin typeface="Calibri"/>
              </a:rPr>
              <a:t>$2,423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0040" y="5760720"/>
            <a:ext cx="8503920" cy="1828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0040" y="5833872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005594"/>
                </a:solidFill>
                <a:latin typeface="Calibri"/>
              </a:rPr>
              <a:t>TOTAL ANNUAL SAVINGS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0" y="5833872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005594"/>
                </a:solidFill>
                <a:latin typeface="Calibri"/>
              </a:rPr>
              <a:t>$746,055 / 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0040" y="6309360"/>
            <a:ext cx="8503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666666"/>
                </a:solidFill>
                <a:latin typeface="Calibri"/>
              </a:rPr>
              <a:t>Note: App Builder fees ($90,000/yr) are an additional cost not offset by this savings calculation.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82880"/>
            <a:ext cx="8595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3-Year Financial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105156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76CADD"/>
                </a:solidFill>
                <a:latin typeface="Calibri"/>
              </a:rPr>
              <a:t>BASE RIM  |  RegIntel · DCT · Tracking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0040" y="1417320"/>
          <a:ext cx="8503920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463040"/>
                <a:gridCol w="1463040"/>
                <a:gridCol w="1463040"/>
                <a:gridCol w="1920240"/>
              </a:tblGrid>
              <a:tr h="35814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Year 1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Year 2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Year 3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3-Yr Total</a:t>
                      </a:r>
                    </a:p>
                  </a:txBody>
                  <a:tcPr>
                    <a:solidFill>
                      <a:srgbClr val="004075"/>
                    </a:solidFill>
                  </a:tcPr>
                </a:tc>
              </a:tr>
              <a:tr h="35814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Platform License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$72,500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$72,500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$72,500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$217,500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814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Setup (one-time)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$21,600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$21,600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</a:tr>
              <a:tr h="35814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Total Investment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$94,100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$72,500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$72,500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$239,100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</a:tr>
              <a:tr h="358140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Savings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$136,883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$136,883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$136,883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$410,649</a:t>
                      </a:r>
                    </a:p>
                  </a:txBody>
                  <a:tcPr>
                    <a:solidFill>
                      <a:srgbClr val="E8F4F8"/>
                    </a:solidFill>
                  </a:tcPr>
                </a:tc>
              </a:tr>
              <a:tr h="35814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Net Benefit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+$42,783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+$64,383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+$64,383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+$171,549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0040" y="3703320"/>
            <a:ext cx="8503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BC624"/>
                </a:solidFill>
                <a:latin typeface="Calibri"/>
              </a:rPr>
              <a:t>FULL RIM  |  All Modules  ★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0040" y="4069080"/>
          <a:ext cx="8503920" cy="242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463040"/>
                <a:gridCol w="1463040"/>
                <a:gridCol w="1463040"/>
                <a:gridCol w="1920240"/>
              </a:tblGrid>
              <a:tr h="3461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Year 1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Year 2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Year 3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3-Yr Total</a:t>
                      </a:r>
                    </a:p>
                  </a:txBody>
                  <a:tcPr>
                    <a:solidFill>
                      <a:srgbClr val="005594"/>
                    </a:solidFill>
                  </a:tcPr>
                </a:tc>
              </a:tr>
              <a:tr h="346165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Platform License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$146,250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$146,250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$146,250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$438,750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46165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F16F12"/>
                          </a:solidFill>
                          <a:latin typeface="Calibri"/>
                        </a:rPr>
                        <a:t>App Builder (45×$2K)</a:t>
                      </a:r>
                    </a:p>
                  </a:txBody>
                  <a:tcPr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F16F12"/>
                          </a:solidFill>
                          <a:latin typeface="Calibri"/>
                        </a:rPr>
                        <a:t>$90,000</a:t>
                      </a:r>
                    </a:p>
                  </a:txBody>
                  <a:tcPr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F16F12"/>
                          </a:solidFill>
                          <a:latin typeface="Calibri"/>
                        </a:rPr>
                        <a:t>$90,000</a:t>
                      </a:r>
                    </a:p>
                  </a:txBody>
                  <a:tcPr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F16F12"/>
                          </a:solidFill>
                          <a:latin typeface="Calibri"/>
                        </a:rPr>
                        <a:t>$90,000</a:t>
                      </a:r>
                    </a:p>
                  </a:txBody>
                  <a:tcPr>
                    <a:solidFill>
                      <a:srgbClr val="FFF8E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F16F12"/>
                          </a:solidFill>
                          <a:latin typeface="Calibri"/>
                        </a:rPr>
                        <a:t>$270,000</a:t>
                      </a:r>
                    </a:p>
                  </a:txBody>
                  <a:tcPr>
                    <a:solidFill>
                      <a:srgbClr val="FFF8E8"/>
                    </a:solidFill>
                  </a:tcPr>
                </a:tc>
              </a:tr>
              <a:tr h="346165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Setup (one-time)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$30,000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$30,000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46165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Total Investment</a:t>
                      </a:r>
                    </a:p>
                  </a:txBody>
                  <a:tcPr>
                    <a:solidFill>
                      <a:srgbClr val="00356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$266,250</a:t>
                      </a:r>
                    </a:p>
                  </a:txBody>
                  <a:tcPr>
                    <a:solidFill>
                      <a:srgbClr val="00356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$236,250</a:t>
                      </a:r>
                    </a:p>
                  </a:txBody>
                  <a:tcPr>
                    <a:solidFill>
                      <a:srgbClr val="00356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$236,250</a:t>
                      </a:r>
                    </a:p>
                  </a:txBody>
                  <a:tcPr>
                    <a:solidFill>
                      <a:srgbClr val="00356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$738,750</a:t>
                      </a:r>
                    </a:p>
                  </a:txBody>
                  <a:tcPr>
                    <a:solidFill>
                      <a:srgbClr val="003560"/>
                    </a:solidFill>
                  </a:tcPr>
                </a:tc>
              </a:tr>
              <a:tr h="346165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Savings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$746,055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$746,055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$746,055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0">
                          <a:solidFill>
                            <a:srgbClr val="1A1A2E"/>
                          </a:solidFill>
                          <a:latin typeface="Calibri"/>
                        </a:rPr>
                        <a:t>$2,238,165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46170">
                <a:tc>
                  <a:txBody>
                    <a:bodyPr wrap="square"/>
                    <a:lstStyle/>
                    <a:p>
                      <a:pPr algn="l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Net Benefit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+$479,805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+$509,805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+$509,805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00" b="1">
                          <a:solidFill>
                            <a:srgbClr val="008040"/>
                          </a:solidFill>
                          <a:latin typeface="Calibri"/>
                        </a:rPr>
                        <a:t>+$1,499,415</a:t>
                      </a:r>
                    </a:p>
                  </a:txBody>
                  <a:tcPr>
                    <a:solidFill>
                      <a:srgbClr val="E8F8EE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274320" y="182880"/>
            <a:ext cx="8595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Calibri"/>
              </a:rPr>
              <a:t>RegDesk Directly Addresses Imricor's Challenges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0040" y="1143000"/>
            <a:ext cx="2651760" cy="5212080"/>
          </a:xfrm>
          <a:prstGeom prst="rect">
            <a:avLst/>
          </a:prstGeom>
          <a:solidFill>
            <a:srgbClr val="FFFFFF"/>
          </a:solidFill>
          <a:ln w="25400">
            <a:solidFill>
              <a:srgbClr val="76CA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20040" y="1143000"/>
            <a:ext cx="2651760" cy="1097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307592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  <a:latin typeface="Calibri"/>
              </a:rPr>
              <a:t>📋  Manual Spreadsheet Tracking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0116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76CADD"/>
                </a:solidFill>
                <a:latin typeface="Calibri"/>
              </a:rPr>
              <a:t>CHALLENGE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286000"/>
            <a:ext cx="2377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44"/>
                </a:solidFill>
                <a:latin typeface="Calibri"/>
              </a:rPr>
              <a:t>Challenge: Registration status across 18 markets managed in disconnected spreadsheets with no live visibility.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3749040"/>
            <a:ext cx="2468880" cy="1828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38404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  <a:latin typeface="Calibri"/>
              </a:rPr>
              <a:t>REGDESK SOLUTION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160520"/>
            <a:ext cx="23774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1A2E"/>
                </a:solidFill>
                <a:latin typeface="Calibri"/>
              </a:rPr>
              <a:t>RegDesk Solution: Centralized tracking dashboard with real-time status across all 18 markets. Automated alerts on expiry, renewal, and status changes.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54680" y="1143000"/>
            <a:ext cx="2651760" cy="5212080"/>
          </a:xfrm>
          <a:prstGeom prst="rect">
            <a:avLst/>
          </a:prstGeom>
          <a:solidFill>
            <a:srgbClr val="FFFFFF"/>
          </a:solidFill>
          <a:ln w="25400">
            <a:solidFill>
              <a:srgbClr val="FBC6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154680" y="1143000"/>
            <a:ext cx="2651760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91840" y="1307592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  <a:latin typeface="Calibri"/>
              </a:rPr>
              <a:t>🔄  Change Control at Scale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20116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BC624"/>
                </a:solidFill>
                <a:latin typeface="Calibri"/>
              </a:rPr>
              <a:t>CHALLENGE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2286000"/>
            <a:ext cx="2377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44"/>
                </a:solidFill>
                <a:latin typeface="Calibri"/>
              </a:rPr>
              <a:t>Challenge: Each product change triggers assessments across 23 countries — 100 changes × 23 = 2,300+ manual assessments/yr.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46120" y="3749040"/>
            <a:ext cx="2468880" cy="1828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91840" y="38404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  <a:latin typeface="Calibri"/>
              </a:rPr>
              <a:t>REGDESK SOLUTION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91840" y="4160520"/>
            <a:ext cx="23774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1A2E"/>
                </a:solidFill>
                <a:latin typeface="Calibri"/>
              </a:rPr>
              <a:t>RegDesk Solution: CCP module automates country-level impact assessments. 4,600 country-assessments processed systematically — not by hand.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89320" y="1143000"/>
            <a:ext cx="2651760" cy="5212080"/>
          </a:xfrm>
          <a:prstGeom prst="rect">
            <a:avLst/>
          </a:prstGeom>
          <a:solidFill>
            <a:srgbClr val="FFFFFF"/>
          </a:solidFill>
          <a:ln w="25400">
            <a:solidFill>
              <a:srgbClr val="F16F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989320" y="1143000"/>
            <a:ext cx="2651760" cy="109728"/>
          </a:xfrm>
          <a:prstGeom prst="rect">
            <a:avLst/>
          </a:prstGeom>
          <a:solidFill>
            <a:srgbClr val="F16F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26480" y="1307592"/>
            <a:ext cx="2377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  <a:latin typeface="Calibri"/>
              </a:rPr>
              <a:t>📄  Submission Overhead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26480" y="20116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16F12"/>
                </a:solidFill>
                <a:latin typeface="Calibri"/>
              </a:rPr>
              <a:t>CHALLENGE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0" y="2286000"/>
            <a:ext cx="23774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444444"/>
                </a:solidFill>
                <a:latin typeface="Calibri"/>
              </a:rPr>
              <a:t>Challenge: 45 global submissions/yr built manually — 112 hrs/submission average, consuming 60% of the regulatory team's bandwidth.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80760" y="3749040"/>
            <a:ext cx="2468880" cy="18288"/>
          </a:xfrm>
          <a:prstGeom prst="rect">
            <a:avLst/>
          </a:prstGeom>
          <a:solidFill>
            <a:srgbClr val="F16F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26480" y="3840480"/>
            <a:ext cx="2377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05594"/>
                </a:solidFill>
                <a:latin typeface="Calibri"/>
              </a:rPr>
              <a:t>REGDESK SOLUTION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4160520"/>
            <a:ext cx="23774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1A2E"/>
                </a:solidFill>
                <a:latin typeface="Calibri"/>
              </a:rPr>
              <a:t>RegDesk Solution: AI Application Builder accelerates submission preparation. Templated workflows slash per-submission time while maintaining compliance.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559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492240"/>
            <a:ext cx="9144000" cy="36576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800" b="1" i="0">
                <a:solidFill>
                  <a:srgbClr val="FFFFFF"/>
                </a:solidFill>
                <a:latin typeface="Calibri"/>
              </a:rPr>
              <a:t>Ready to Get Started?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920240"/>
            <a:ext cx="457200" cy="4572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96596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05594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920240"/>
            <a:ext cx="7589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Schedule a Platform Demo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286000"/>
            <a:ext cx="7589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6CADD"/>
                </a:solidFill>
                <a:latin typeface="Calibri"/>
              </a:rPr>
              <a:t>See RegDesk RIM live with your own regulatory data and workflows.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971800"/>
            <a:ext cx="457200" cy="4572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01752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05594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2971800"/>
            <a:ext cx="7589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Review Full RIM vs Base RIM Scope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337560"/>
            <a:ext cx="7589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6CADD"/>
                </a:solidFill>
                <a:latin typeface="Calibri"/>
              </a:rPr>
              <a:t>Match modules to your team's immediate priorities and implementation readiness.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023360"/>
            <a:ext cx="457200" cy="45720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4069080"/>
            <a:ext cx="457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005594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8720" y="4023360"/>
            <a:ext cx="7589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FFFFFF"/>
                </a:solidFill>
                <a:latin typeface="Calibri"/>
              </a:rPr>
              <a:t>Confirm Implementation Timeline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389120"/>
            <a:ext cx="7589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76CADD"/>
                </a:solidFill>
                <a:latin typeface="Calibri"/>
              </a:rPr>
              <a:t>Typical onboarding: 4–6 weeks. Savings begin in Month 1.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371600" y="5029200"/>
            <a:ext cx="6400800" cy="731520"/>
          </a:xfrm>
          <a:prstGeom prst="rect">
            <a:avLst/>
          </a:prstGeom>
          <a:solidFill>
            <a:srgbClr val="0040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63040" y="5102352"/>
            <a:ext cx="6217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BC624"/>
                </a:solidFill>
                <a:latin typeface="Calibri"/>
              </a:rPr>
              <a:t>Full RIM  |  203% 3-yr ROI  |  $746K/yr savings  |  ~5-month payback</a:t>
            </a:r>
          </a:p>
        </p:txBody>
      </p:sp>
      <p:pic>
        <p:nvPicPr>
          <p:cNvPr id="19" name="Picture 18" descr="regdesk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080760"/>
            <a:ext cx="2375635" cy="10058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28800" y="6492240"/>
            <a:ext cx="6949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005594"/>
                </a:solidFill>
                <a:latin typeface="Calibri"/>
              </a:rPr>
              <a:t>RegDesk  |  regdesk.co  |  July 2026  |  Confidential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8240" y="6583680"/>
            <a:ext cx="2743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999999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