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45720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572000"/>
            <a:ext cx="12188952" cy="22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b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4320"/>
            <a:ext cx="1403784" cy="594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1097280"/>
            <a:ext cx="9144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76CADD"/>
                </a:solidFill>
              </a:rPr>
              <a:t>REGULATORY PLATFORM BUSINESS 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</a:rPr>
              <a:t>RegDesk Business Case
for Imricor Medical 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37744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B8D8EF"/>
                </a:solidFill>
              </a:rPr>
              <a:t>Benefits &amp; ROI Analysis —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788920"/>
            <a:ext cx="4572000" cy="36576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880360"/>
            <a:ext cx="25603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PREPARED FOR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090672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</a:rPr>
              <a:t>Imricor — Regulatory Affairs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40" y="2880360"/>
            <a:ext cx="25603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RA TEAM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1840" y="3090672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</a:rPr>
              <a:t>9 FTEs · $150K Loaded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0" y="2880360"/>
            <a:ext cx="25603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MARKETS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0" y="3090672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</a:rPr>
              <a:t>18 Countries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0" y="2880360"/>
            <a:ext cx="25603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DATE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61120" y="3090672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</a:rPr>
              <a:t>July 2026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4480560"/>
            <a:ext cx="3138678" cy="91440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047238" y="4480560"/>
            <a:ext cx="3138678" cy="91440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094476" y="4480560"/>
            <a:ext cx="3138678" cy="9144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141714" y="4480560"/>
            <a:ext cx="3138678" cy="91440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4709160"/>
            <a:ext cx="10972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 i="1">
                <a:solidFill>
                  <a:srgbClr val="4A5568"/>
                </a:solidFill>
              </a:rPr>
              <a:t>All figures derived from Imricor's own operational data · FTE loaded cost $150,000/yr · $75/hr · 2,000 hrs/yr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5029200"/>
            <a:ext cx="3474720" cy="13716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7200" y="5029200"/>
            <a:ext cx="3474720" cy="4572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7200" y="5120640"/>
            <a:ext cx="3474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005594"/>
                </a:solidFill>
              </a:rPr>
              <a:t>$746K/yr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5650992"/>
            <a:ext cx="34747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4A5568"/>
                </a:solidFill>
              </a:rPr>
              <a:t>Recoverable Savings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206240" y="5029200"/>
            <a:ext cx="3474720" cy="13716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206240" y="5029200"/>
            <a:ext cx="3474720" cy="45720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206240" y="5120640"/>
            <a:ext cx="3474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005594"/>
                </a:solidFill>
              </a:rPr>
              <a:t>203%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06240" y="5650992"/>
            <a:ext cx="34747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4A5568"/>
                </a:solidFill>
              </a:rPr>
              <a:t>3-Yr ROI (Full RIM)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955279" y="5029200"/>
            <a:ext cx="3474720" cy="13716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955279" y="5029200"/>
            <a:ext cx="3474720" cy="4572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955279" y="5120640"/>
            <a:ext cx="3474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BC624"/>
                </a:solidFill>
              </a:rPr>
              <a:t>~5 Mo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55279" y="5650992"/>
            <a:ext cx="34747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4A5568"/>
                </a:solidFill>
              </a:rPr>
              <a:t>Payback Period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5" name="Picture 34" descr="regdesk_logo_b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601968"/>
            <a:ext cx="431934" cy="18288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502920" y="6611112"/>
            <a:ext cx="9601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RegDesk Business Case · Imricor Medical Systems · July 2026  |  © RegDesk 2026. Confidential.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607040" y="661111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1 of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b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EXECUTIVE SUMMARY — IMRICOR PROFILE &amp; REGULATORY CHALLENGE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182880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685800"/>
            <a:ext cx="5669280" cy="3657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722376"/>
            <a:ext cx="5669280" cy="1920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5760" y="777240"/>
            <a:ext cx="5486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005594"/>
                </a:solidFill>
              </a:rPr>
              <a:t>COMPANY SNAPSHOT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" y="1033272"/>
            <a:ext cx="5486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HQ: Burnsville, Minnesota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1261872"/>
            <a:ext cx="5486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Employees: 104 globally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60" y="1490472"/>
            <a:ext cx="5486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Markets: 18 active countries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1719072"/>
            <a:ext cx="5486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Submissions: 45 global/year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760" y="1947672"/>
            <a:ext cx="5486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Products: NorthStar, Vision-MR, Advance-MR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2176272"/>
            <a:ext cx="5486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Focus: MRI-compatible cardiac devices (iMR)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5760" y="2404872"/>
            <a:ext cx="5486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Exchange: ASX: IMR · Founded 2006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63640" y="685800"/>
            <a:ext cx="5669280" cy="36576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63640" y="722376"/>
            <a:ext cx="5669280" cy="1920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55080" y="777240"/>
            <a:ext cx="5486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005594"/>
                </a:solidFill>
              </a:rPr>
              <a:t>REGULATORY PROFILE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55080" y="1033272"/>
            <a:ext cx="5486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RA Team: 9 FTEs · $150K fully loaded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55080" y="1261872"/>
            <a:ext cx="5486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Annual Submissions: 45 (112 hrs each)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55080" y="1490472"/>
            <a:ext cx="5486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Change Assessments: 100/yr × 23 countries avg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55080" y="1719072"/>
            <a:ext cx="5486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Standards Activity: 10 changes/yr · 3 ppl monitoring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55080" y="1947672"/>
            <a:ext cx="5486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Compliance Forms: GSPR/EPC + DoC · 13 families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55080" y="2176272"/>
            <a:ext cx="5486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Current Tracking: Manual spreadsheets · 18 markets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4320" y="2715768"/>
            <a:ext cx="8229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THE REGULATORY CHALLENGE AT IMRICOR'S SCALE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74320" y="2944368"/>
            <a:ext cx="11612880" cy="274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274320" y="3008376"/>
            <a:ext cx="3749039" cy="274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274320" y="3035808"/>
            <a:ext cx="3749039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65760" y="3081528"/>
            <a:ext cx="3566159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🗂 Fragmented Tracking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5760" y="3328416"/>
            <a:ext cx="3566159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18-country portfolio in spreadsheets. No single source of truth for status, renewals, or ship/no-ship.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251959" y="3008376"/>
            <a:ext cx="3749039" cy="2743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251959" y="3035808"/>
            <a:ext cx="3749039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343399" y="3081528"/>
            <a:ext cx="3566159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🔄 Change Control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43399" y="3328416"/>
            <a:ext cx="3566159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100 assessments/yr × 23 countries = 4,600 hours of country-assessments managed manually.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229600" y="3008376"/>
            <a:ext cx="3749039" cy="274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229600" y="3035808"/>
            <a:ext cx="3749039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21040" y="3081528"/>
            <a:ext cx="3566159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🚀 Submission Overhead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21040" y="3328416"/>
            <a:ext cx="3566159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45 submissions/yr at 112 hrs each — built from scratch with minimal template reuse.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74320" y="4059936"/>
            <a:ext cx="3749039" cy="2743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274320" y="4087368"/>
            <a:ext cx="3749039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65760" y="4133088"/>
            <a:ext cx="3566159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🌍 Reg Intelligence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65760" y="4379976"/>
            <a:ext cx="3566159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3 staff × 4.5 hrs/week monitoring 18 markets — 702 hrs/yr RegDesk automates.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251959" y="4059936"/>
            <a:ext cx="3749039" cy="274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251959" y="4087368"/>
            <a:ext cx="3749039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343399" y="4133088"/>
            <a:ext cx="3566159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📐 GSPR &amp; Standards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343399" y="4379976"/>
            <a:ext cx="3566159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Manual GSPR/DoC maintenance + 10+ standard changes/yr requiring individual assessments.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229600" y="4059936"/>
            <a:ext cx="3749039" cy="2743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229600" y="4087368"/>
            <a:ext cx="3749039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321040" y="4133088"/>
            <a:ext cx="3566159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📊 No Visibility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321040" y="4379976"/>
            <a:ext cx="3566159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4 status reports/month × 1 hr each. Leadership lacks real-time portfolio visibility.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regdesk_logo_b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601968"/>
            <a:ext cx="431934" cy="18288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502920" y="6611112"/>
            <a:ext cx="9601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RegDesk Business Case · Imricor Medical Systems · July 2026  |  © RegDesk 2026. Confidential.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607040" y="661111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2 of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b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MODULE BENEFITS — PLAN &amp; BUILD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182880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RegIntel · Standards · Collaboration Tool · Application Builder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685800"/>
            <a:ext cx="5669280" cy="20116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7472" y="722376"/>
            <a:ext cx="54864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● PLAN PILLAR  ·  RegIntel — Regulatory Intelligence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4320" y="886968"/>
            <a:ext cx="2788920" cy="1298448"/>
          </a:xfrm>
          <a:prstGeom prst="rect">
            <a:avLst/>
          </a:prstGeom>
          <a:solidFill>
            <a:srgbClr val="FF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108960" y="886968"/>
            <a:ext cx="2834640" cy="1298448"/>
          </a:xfrm>
          <a:prstGeom prst="rect">
            <a:avLst/>
          </a:prstGeom>
          <a:solidFill>
            <a:srgbClr val="F0F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7472" y="923544"/>
            <a:ext cx="26517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⚠ PAIN POINTS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82112" y="923544"/>
            <a:ext cx="26517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✓ REGDESK BENEFITS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7472" y="110642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› 3 staff × 4.5 hrs/wk monitoring — 702 hrs/yr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7472" y="138074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› Reliance on distributors to flag changes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7472" y="165506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› Language barriers prevent timely understanding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82112" y="110642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276749"/>
                </a:solidFill>
              </a:rPr>
              <a:t>✓ All 18 markets monitored daily — 702 hrs/yr eliminated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82112" y="138074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276749"/>
                </a:solidFill>
              </a:rPr>
              <a:t>✓ Alerts via multiple channels — immediate awareness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82112" y="165506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276749"/>
                </a:solidFill>
              </a:rPr>
              <a:t>✓ Integrated translation tools, original formatting preserved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63640" y="685800"/>
            <a:ext cx="5669280" cy="20116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36792" y="722376"/>
            <a:ext cx="54864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● PLAN PILLAR  ·  Standards Management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63640" y="886968"/>
            <a:ext cx="2788920" cy="1298448"/>
          </a:xfrm>
          <a:prstGeom prst="rect">
            <a:avLst/>
          </a:prstGeom>
          <a:solidFill>
            <a:srgbClr val="FF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098280" y="886968"/>
            <a:ext cx="2834640" cy="1298448"/>
          </a:xfrm>
          <a:prstGeom prst="rect">
            <a:avLst/>
          </a:prstGeom>
          <a:solidFill>
            <a:srgbClr val="F0F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336792" y="923544"/>
            <a:ext cx="26517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⚠ PAIN POINTS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71432" y="923544"/>
            <a:ext cx="26517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✓ REGDESK BENEFITS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36792" y="110642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› No centralized standards/legislation database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36792" y="138074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› No way to know which standards apply to products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36792" y="165506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› 10 standard changes/yr — manual 40-hr assessments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71432" y="110642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276749"/>
                </a:solidFill>
              </a:rPr>
              <a:t>✓ Centralized RegDesk-maintained database — always current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71432" y="138074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276749"/>
                </a:solidFill>
              </a:rPr>
              <a:t>✓ Associate products to standards — instant impact reporting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71432" y="165506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276749"/>
                </a:solidFill>
              </a:rPr>
              <a:t>✓ Streamlined assessments with cross-functional collaboration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74320" y="2075688"/>
            <a:ext cx="5669280" cy="20116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47472" y="2112264"/>
            <a:ext cx="54864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● BUILD PILLAR  ·  Collaboration Tool (DCT)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74320" y="2276856"/>
            <a:ext cx="2788920" cy="1298448"/>
          </a:xfrm>
          <a:prstGeom prst="rect">
            <a:avLst/>
          </a:prstGeom>
          <a:solidFill>
            <a:srgbClr val="FF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3108960" y="2276856"/>
            <a:ext cx="2834640" cy="1298448"/>
          </a:xfrm>
          <a:prstGeom prst="rect">
            <a:avLst/>
          </a:prstGeom>
          <a:solidFill>
            <a:srgbClr val="F0F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47472" y="2313432"/>
            <a:ext cx="26517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⚠ PAIN POINTS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182112" y="2313432"/>
            <a:ext cx="26517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✓ REGDESK BENEFITS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47472" y="2496312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› Offline email collaboration — no transparency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47472" y="2770632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› 15 submissions/yr × 80 hrs coordination overhead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7472" y="3044952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› Difficult to find historical renewal data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182112" y="2496312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276749"/>
                </a:solidFill>
              </a:rPr>
              <a:t>✓ Project management — RegIntel auto-populates deliverables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182112" y="2770632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276749"/>
                </a:solidFill>
              </a:rPr>
              <a:t>✓ Full transparency: requirements, owners, due dates, alerts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182112" y="3044952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276749"/>
                </a:solidFill>
              </a:rPr>
              <a:t>✓ Documents shared and leveraged for future renewals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263640" y="2075688"/>
            <a:ext cx="5669280" cy="20116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36792" y="2112264"/>
            <a:ext cx="54864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● BUILD PILLAR  ·  AI Application Builder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263640" y="2276856"/>
            <a:ext cx="2788920" cy="1298448"/>
          </a:xfrm>
          <a:prstGeom prst="rect">
            <a:avLst/>
          </a:prstGeom>
          <a:solidFill>
            <a:srgbClr val="FF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9098280" y="2276856"/>
            <a:ext cx="2834640" cy="1298448"/>
          </a:xfrm>
          <a:prstGeom prst="rect">
            <a:avLst/>
          </a:prstGeom>
          <a:solidFill>
            <a:srgbClr val="F0F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336792" y="2313432"/>
            <a:ext cx="26517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⚠ PAIN POINTS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171432" y="2313432"/>
            <a:ext cx="26517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✓ REGDESK BENEFITS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336792" y="2496312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› 45 submissions/yr from scratch — 112 hrs each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336792" y="2770632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› Each country duplicates effort — bandwidth issues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336792" y="3044952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› No template reuse — gaps in data to regulators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171432" y="2496312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276749"/>
                </a:solidFill>
              </a:rPr>
              <a:t>✓ Country-specific templates maintained by RegDesk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171432" y="2770632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276749"/>
                </a:solidFill>
              </a:rPr>
              <a:t>✓ AI decreases preparation time — 85% overhead reduction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71432" y="3044952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276749"/>
                </a:solidFill>
              </a:rPr>
              <a:t>✓ Renewals leverage baseline submission content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regdesk_logo_b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601968"/>
            <a:ext cx="431934" cy="18288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502920" y="6611112"/>
            <a:ext cx="9601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RegDesk Business Case · Imricor Medical Systems · July 2026  |  © RegDesk 2026. Confidential.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607040" y="661111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3 of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b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MODULE BENEFITS — BUILD, TRACK &amp; MAINTAIN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182880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AI Forms Builder · Tracking &amp; Reporting · Change Control (CCP)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685800"/>
            <a:ext cx="3749039" cy="23774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7472" y="722376"/>
            <a:ext cx="3602735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FFFFFF"/>
                </a:solidFill>
              </a:rPr>
              <a:t>● BUILD (CONT.)  ·  AI Forms Builder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4320" y="923544"/>
            <a:ext cx="1828800" cy="1463040"/>
          </a:xfrm>
          <a:prstGeom prst="rect">
            <a:avLst/>
          </a:prstGeom>
          <a:solidFill>
            <a:srgbClr val="FF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148839" y="923544"/>
            <a:ext cx="1874519" cy="1463040"/>
          </a:xfrm>
          <a:prstGeom prst="rect">
            <a:avLst/>
          </a:prstGeom>
          <a:solidFill>
            <a:srgbClr val="F0F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38328" y="978408"/>
            <a:ext cx="17373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⚠ PAIN POINTS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12848" y="978408"/>
            <a:ext cx="17373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✓ BENEFITS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8328" y="1161288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› Manual GSPR/EPC/DoC — time-intensive, error-prone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8328" y="1408176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› Manual review of standards versions for all refs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8328" y="1655064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› Template maintenance requires internal RA resources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8328" y="1901952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› Limited ability to leverage forms across countries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12848" y="1161288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276749"/>
                </a:solidFill>
              </a:rPr>
              <a:t>✓ GSPR/EPC/DoC creation improved through AI automation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12848" y="1408176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276749"/>
                </a:solidFill>
              </a:rPr>
              <a:t>✓ System flags outdated standard references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212848" y="1655064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276749"/>
                </a:solidFill>
              </a:rPr>
              <a:t>✓ Automatically leverages forms across countries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12848" y="1901952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276749"/>
                </a:solidFill>
              </a:rPr>
              <a:t>✓ 85% overhead reduction on 10 form creates/revisions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251959" y="685800"/>
            <a:ext cx="3749039" cy="23774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325111" y="722376"/>
            <a:ext cx="3602735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● TRACK PILLAR  ·  Tracking &amp; Reporting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251959" y="923544"/>
            <a:ext cx="1828800" cy="1463040"/>
          </a:xfrm>
          <a:prstGeom prst="rect">
            <a:avLst/>
          </a:prstGeom>
          <a:solidFill>
            <a:srgbClr val="FF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126478" y="923544"/>
            <a:ext cx="1874519" cy="1463040"/>
          </a:xfrm>
          <a:prstGeom prst="rect">
            <a:avLst/>
          </a:prstGeom>
          <a:solidFill>
            <a:srgbClr val="F0F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315967" y="978408"/>
            <a:ext cx="17373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⚠ PAIN POINTS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90487" y="978408"/>
            <a:ext cx="17373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✓ BENEFITS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15967" y="1161288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› Registration status in manual spreadsheets — outdated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315967" y="1408176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› 4 status reports/month × 1 hr manual RA time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315967" y="1655064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› No holistic portfolio view — metrics rarely tracked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15967" y="1901952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› Sales/leadership lack self-service status access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90487" y="1161288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276749"/>
                </a:solidFill>
              </a:rPr>
              <a:t>✓ Regulatory data centralized — real-time 18 markets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190487" y="1408176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276749"/>
                </a:solidFill>
              </a:rPr>
              <a:t>✓ Flexible reporting by country, region, product, portfolio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190487" y="1655064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276749"/>
                </a:solidFill>
              </a:rPr>
              <a:t>✓ Audit-ready at any time — metrics easily extracted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90487" y="1901952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276749"/>
                </a:solidFill>
              </a:rPr>
              <a:t>✓ 95% reduction in report generation time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229600" y="685800"/>
            <a:ext cx="3749039" cy="237744"/>
          </a:xfrm>
          <a:prstGeom prst="rect">
            <a:avLst/>
          </a:prstGeom>
          <a:solidFill>
            <a:srgbClr val="F16F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302752" y="722376"/>
            <a:ext cx="3602735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FFFFFF"/>
                </a:solidFill>
              </a:rPr>
              <a:t>● MAINTAIN PILLAR  ·  Change Control (CCP)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229600" y="923544"/>
            <a:ext cx="1828800" cy="1463040"/>
          </a:xfrm>
          <a:prstGeom prst="rect">
            <a:avLst/>
          </a:prstGeom>
          <a:solidFill>
            <a:srgbClr val="FF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104119" y="923544"/>
            <a:ext cx="1874519" cy="1463040"/>
          </a:xfrm>
          <a:prstGeom prst="rect">
            <a:avLst/>
          </a:prstGeom>
          <a:solidFill>
            <a:srgbClr val="F0F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293608" y="978408"/>
            <a:ext cx="17373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⚠ PAIN POINTS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168128" y="978408"/>
            <a:ext cx="17373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✓ BENEFITS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93608" y="1161288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› 100 assessments × 23 countries = 4,600 hrs managed manually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293608" y="1408176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› Tracking status across countries/SMEs is inefficient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93608" y="1655064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› Documenting decisions in each market is difficult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93608" y="1901952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› Change comms to partners via email — no audit trail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168128" y="1161288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276749"/>
                </a:solidFill>
              </a:rPr>
              <a:t>✓ End-to-end CCP — from RegIntel through to activities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168128" y="1408176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276749"/>
                </a:solidFill>
              </a:rPr>
              <a:t>✓ Full transparency to internal and external stakeholders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168128" y="1655064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276749"/>
                </a:solidFill>
              </a:rPr>
              <a:t>✓ RegDesk maintains decision trees per market — 75% reduction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168128" y="1901952"/>
            <a:ext cx="1737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276749"/>
                </a:solidFill>
              </a:rPr>
              <a:t>✓ Full audit trail — $258,750/yr recovered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74320" y="2606040"/>
            <a:ext cx="11612880" cy="50292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57200" y="2679192"/>
            <a:ext cx="11247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FFFFFF"/>
                </a:solidFill>
              </a:rPr>
              <a:t>RegDesk delivers end-to-end regulatory operations across all four pillars — Plan · Build · Track · Maintain — addressing every operational challenge Imricor faces across 18 markets and 13 product families.</a:t>
            </a:r>
          </a:p>
        </p:txBody>
      </p:sp>
      <p:sp>
        <p:nvSpPr>
          <p:cNvPr id="56" name="Rectangle 55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7" name="Picture 56" descr="regdesk_logo_b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601968"/>
            <a:ext cx="431934" cy="182880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502920" y="6611112"/>
            <a:ext cx="9601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RegDesk Business Case · Imricor Medical Systems · July 2026  |  © RegDesk 2026. Confidential.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607040" y="661111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4 of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b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ROI BUSINESS CASE — COST MODEL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182880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Module-by-Module Savings · Imricor Data ·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685800"/>
            <a:ext cx="2743200" cy="6858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74320" y="722376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BC624"/>
                </a:solidFill>
              </a:rPr>
              <a:t>$746,055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" y="1106424"/>
            <a:ext cx="2743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50" b="0" i="0">
                <a:solidFill>
                  <a:srgbClr val="B8D8EF"/>
                </a:solidFill>
              </a:rPr>
              <a:t>Annual Recoverable Savings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64408" y="685800"/>
            <a:ext cx="2743200" cy="6858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64408" y="722376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BC624"/>
                </a:solidFill>
              </a:rPr>
              <a:t>4.97 FTEs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64408" y="1106424"/>
            <a:ext cx="2743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50" b="0" i="0">
                <a:solidFill>
                  <a:srgbClr val="B8D8EF"/>
                </a:solidFill>
              </a:rPr>
              <a:t>Freed for Higher-Value Work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54496" y="685800"/>
            <a:ext cx="2743200" cy="6858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54496" y="722376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BC624"/>
                </a:solidFill>
              </a:rPr>
              <a:t>11,937 hrs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54496" y="1106424"/>
            <a:ext cx="2743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50" b="0" i="0">
                <a:solidFill>
                  <a:srgbClr val="B8D8EF"/>
                </a:solidFill>
              </a:rPr>
              <a:t>Annual Hours Recovered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244584" y="685800"/>
            <a:ext cx="2743200" cy="68580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44584" y="722376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005594"/>
                </a:solidFill>
              </a:rPr>
              <a:t>203%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44584" y="1106424"/>
            <a:ext cx="2743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50" b="0" i="0">
                <a:solidFill>
                  <a:srgbClr val="005594"/>
                </a:solidFill>
              </a:rPr>
              <a:t>3-Year ROI (Full RIM)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4320" y="1463040"/>
            <a:ext cx="2103120" cy="237744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20040" y="1508760"/>
            <a:ext cx="20116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RegDesk Module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395728" y="1463040"/>
            <a:ext cx="4389120" cy="237744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441448" y="1508760"/>
            <a:ext cx="42976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Task / Activity Studied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803136" y="1463040"/>
            <a:ext cx="1280160" cy="237744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848856" y="1508760"/>
            <a:ext cx="11887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Annual Savings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01584" y="1463040"/>
            <a:ext cx="4114800" cy="237744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147304" y="1508760"/>
            <a:ext cx="402336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Savings Basis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74320" y="1700784"/>
            <a:ext cx="210312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20040" y="1746504"/>
            <a:ext cx="20116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AI Application Builder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395728" y="1700784"/>
            <a:ext cx="438912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441448" y="1746504"/>
            <a:ext cx="42976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Submission preparation — building global applications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803136" y="1700784"/>
            <a:ext cx="128016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848856" y="1746504"/>
            <a:ext cx="11887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276749"/>
                </a:solidFill>
              </a:rPr>
              <a:t>$321,300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101584" y="1700784"/>
            <a:ext cx="411480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147304" y="1746504"/>
            <a:ext cx="40233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45 submissions × 112 hrs × 85% savings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74320" y="1947672"/>
            <a:ext cx="2103120" cy="246888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20040" y="1993392"/>
            <a:ext cx="20116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Change Control (CCP)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395728" y="1947672"/>
            <a:ext cx="4389120" cy="246888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2441448" y="1993392"/>
            <a:ext cx="42976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Change assessment process across all 18 markets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803136" y="1947672"/>
            <a:ext cx="1280160" cy="246888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848856" y="1993392"/>
            <a:ext cx="11887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276749"/>
                </a:solidFill>
              </a:rPr>
              <a:t>$258,750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101584" y="1947672"/>
            <a:ext cx="4114800" cy="246888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147304" y="1993392"/>
            <a:ext cx="40233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100 assessments × 23 countries × 2 hrs × 75%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74320" y="2194560"/>
            <a:ext cx="210312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20040" y="2240280"/>
            <a:ext cx="20116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Collaboration Tool (DCT)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395728" y="2194560"/>
            <a:ext cx="438912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2441448" y="2240280"/>
            <a:ext cx="42976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Coordinating deliverables with distributors &amp; partners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803136" y="2194560"/>
            <a:ext cx="128016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848856" y="2240280"/>
            <a:ext cx="11887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276749"/>
                </a:solidFill>
              </a:rPr>
              <a:t>$76,500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101584" y="2194560"/>
            <a:ext cx="411480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147304" y="2240280"/>
            <a:ext cx="40233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15 submissions × 80 hrs × 85% savings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74320" y="2441448"/>
            <a:ext cx="2103120" cy="246888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320040" y="2487168"/>
            <a:ext cx="20116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Regulatory Intelligence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395728" y="2441448"/>
            <a:ext cx="4389120" cy="246888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2441448" y="2487168"/>
            <a:ext cx="42976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Regulatory monitoring + global regulatory planning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803136" y="2441448"/>
            <a:ext cx="1280160" cy="246888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848856" y="2487168"/>
            <a:ext cx="11887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276749"/>
                </a:solidFill>
              </a:rPr>
              <a:t>$56,963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101584" y="2441448"/>
            <a:ext cx="4114800" cy="246888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147304" y="2487168"/>
            <a:ext cx="40233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3 tasks: monitoring, new &amp; existing product reg plans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74320" y="2688336"/>
            <a:ext cx="210312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320040" y="2734056"/>
            <a:ext cx="20116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Standards Management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395728" y="2688336"/>
            <a:ext cx="438912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2441448" y="2734056"/>
            <a:ext cx="42976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Standards monitoring + completing assessments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803136" y="2688336"/>
            <a:ext cx="128016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848856" y="2734056"/>
            <a:ext cx="11887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276749"/>
                </a:solidFill>
              </a:rPr>
              <a:t>$26,700</a:t>
            </a:r>
          </a:p>
        </p:txBody>
      </p:sp>
      <p:sp>
        <p:nvSpPr>
          <p:cNvPr id="70" name="Rectangle 69"/>
          <p:cNvSpPr/>
          <p:nvPr/>
        </p:nvSpPr>
        <p:spPr>
          <a:xfrm>
            <a:off x="8101584" y="2688336"/>
            <a:ext cx="411480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8147304" y="2734056"/>
            <a:ext cx="40233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Monitoring (3×1hr/wk) + 10 assessments × 40 hrs × 50%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74320" y="2935224"/>
            <a:ext cx="2103120" cy="246888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320040" y="2980944"/>
            <a:ext cx="20116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Tracking &amp; Reporting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395728" y="2935224"/>
            <a:ext cx="4389120" cy="246888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2441448" y="2980944"/>
            <a:ext cx="42976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Report generation &amp; registration status visibility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803136" y="2935224"/>
            <a:ext cx="1280160" cy="246888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848856" y="2980944"/>
            <a:ext cx="11887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276749"/>
                </a:solidFill>
              </a:rPr>
              <a:t>$3,420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101584" y="2935224"/>
            <a:ext cx="4114800" cy="246888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8147304" y="2980944"/>
            <a:ext cx="40233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4 queries/month × 1 hr × 95% savings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74320" y="3182112"/>
            <a:ext cx="210312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320040" y="3227832"/>
            <a:ext cx="20116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AI Forms Builder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395728" y="3182112"/>
            <a:ext cx="438912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2441448" y="3227832"/>
            <a:ext cx="42976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Creating and maintaining GSPR, EPC, and DoC forms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803136" y="3182112"/>
            <a:ext cx="128016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6848856" y="3227832"/>
            <a:ext cx="11887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276749"/>
                </a:solidFill>
              </a:rPr>
              <a:t>$2,423</a:t>
            </a:r>
          </a:p>
        </p:txBody>
      </p:sp>
      <p:sp>
        <p:nvSpPr>
          <p:cNvPr id="86" name="Rectangle 85"/>
          <p:cNvSpPr/>
          <p:nvPr/>
        </p:nvSpPr>
        <p:spPr>
          <a:xfrm>
            <a:off x="8101584" y="3182112"/>
            <a:ext cx="411480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8147304" y="3227832"/>
            <a:ext cx="40233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Two form types; automation reduces manual effort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74320" y="3429000"/>
            <a:ext cx="2103120" cy="246888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320040" y="3474720"/>
            <a:ext cx="20116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TOTAL RECOVERABLE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395728" y="3429000"/>
            <a:ext cx="4389120" cy="246888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2441448" y="3474720"/>
            <a:ext cx="42976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Annual savings — Imricor's own data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803136" y="3429000"/>
            <a:ext cx="1280160" cy="246888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6848856" y="3474720"/>
            <a:ext cx="11887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005594"/>
                </a:solidFill>
              </a:rPr>
              <a:t>$746,055</a:t>
            </a:r>
          </a:p>
        </p:txBody>
      </p:sp>
      <p:sp>
        <p:nvSpPr>
          <p:cNvPr id="94" name="Rectangle 93"/>
          <p:cNvSpPr/>
          <p:nvPr/>
        </p:nvSpPr>
        <p:spPr>
          <a:xfrm>
            <a:off x="8101584" y="3429000"/>
            <a:ext cx="4114800" cy="246888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8147304" y="3474720"/>
            <a:ext cx="40233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= 4.97 FTE equivalents freed</a:t>
            </a:r>
          </a:p>
        </p:txBody>
      </p:sp>
      <p:sp>
        <p:nvSpPr>
          <p:cNvPr id="96" name="Rectangle 95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7" name="Picture 96" descr="regdesk_logo_b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601968"/>
            <a:ext cx="431934" cy="182880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502920" y="6611112"/>
            <a:ext cx="9601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RegDesk Business Case · Imricor Medical Systems · July 2026  |  © RegDesk 2026. Confidential.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0607040" y="661111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5 of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b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TWO INVESTMENT PATHS — CHOOSE YOUR ROI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182880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Actual RegDesk Pricing · Based on Imricor's Own Data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685800"/>
            <a:ext cx="5577840" cy="43891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1480" y="722376"/>
            <a:ext cx="5577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5594"/>
                </a:solidFill>
              </a:rPr>
              <a:t>BASE RIM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941832"/>
            <a:ext cx="55778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005594"/>
                </a:solidFill>
              </a:rPr>
              <a:t>$72,500/yr + $21,600 one-time setup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4320" y="1124712"/>
            <a:ext cx="557784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5760" y="1170432"/>
            <a:ext cx="25603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Modules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17520" y="1170432"/>
            <a:ext cx="2651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RegIntel · DCT · Tracking &amp; Reporting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4320" y="1371600"/>
            <a:ext cx="5577840" cy="246888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5760" y="1417320"/>
            <a:ext cx="25603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Annual Savings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17520" y="1417320"/>
            <a:ext cx="2651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$136,883/yr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4320" y="1618488"/>
            <a:ext cx="557784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65760" y="1664208"/>
            <a:ext cx="25603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Investment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17520" y="1664208"/>
            <a:ext cx="2651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$94,100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4320" y="1865376"/>
            <a:ext cx="5577840" cy="246888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65760" y="1911096"/>
            <a:ext cx="25603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Net Benefit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17520" y="1911096"/>
            <a:ext cx="2651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+$42,783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4320" y="2112264"/>
            <a:ext cx="557784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5760" y="2157984"/>
            <a:ext cx="25603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Investment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17520" y="2157984"/>
            <a:ext cx="2651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$239,100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4320" y="2359152"/>
            <a:ext cx="5577840" cy="246888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5760" y="2404872"/>
            <a:ext cx="25603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Total Savings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17520" y="2404872"/>
            <a:ext cx="2651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$410,649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74320" y="2606040"/>
            <a:ext cx="557784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65760" y="2651760"/>
            <a:ext cx="25603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Net Benefit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017520" y="2651760"/>
            <a:ext cx="2651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+$171,549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74320" y="2852928"/>
            <a:ext cx="5577840" cy="53035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74320" y="2880360"/>
            <a:ext cx="5577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005594"/>
                </a:solidFill>
              </a:rPr>
              <a:t>72%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4320" y="3200400"/>
            <a:ext cx="55778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005594"/>
                </a:solidFill>
              </a:rPr>
              <a:t>3-Year ROI  ·  Payback ~8 months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685800"/>
            <a:ext cx="5577840" cy="43891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46520" y="722376"/>
            <a:ext cx="5577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BC624"/>
                </a:solidFill>
              </a:rPr>
              <a:t>FULL RIM  ★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46520" y="941832"/>
            <a:ext cx="55778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6CADD"/>
                </a:solidFill>
              </a:rPr>
              <a:t>$146,250/yr + $30,000 setup + $2,000/application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309360" y="1124712"/>
            <a:ext cx="5577840" cy="246888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400800" y="1170432"/>
            <a:ext cx="25603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Modules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52560" y="1170432"/>
            <a:ext cx="2651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All Base + Standards · CCP · App Builder · Forms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1371600"/>
            <a:ext cx="557784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400800" y="1417320"/>
            <a:ext cx="25603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Annual Savings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052560" y="1417320"/>
            <a:ext cx="2651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76749"/>
                </a:solidFill>
              </a:rPr>
              <a:t>$746,055/yr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1618488"/>
            <a:ext cx="5577840" cy="246888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00800" y="1664208"/>
            <a:ext cx="25603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App Builder Fees (45×$2K)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052560" y="1664208"/>
            <a:ext cx="2651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C0392B"/>
                </a:solidFill>
              </a:rPr>
              <a:t>$90,000/yr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1865376"/>
            <a:ext cx="557784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400800" y="1911096"/>
            <a:ext cx="25603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Investment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052560" y="1911096"/>
            <a:ext cx="2651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$266,250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9360" y="2112264"/>
            <a:ext cx="5577840" cy="246888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400800" y="2157984"/>
            <a:ext cx="25603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Net Benefit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052560" y="2157984"/>
            <a:ext cx="2651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76749"/>
                </a:solidFill>
              </a:rPr>
              <a:t>+$479,805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359152"/>
            <a:ext cx="557784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400800" y="2404872"/>
            <a:ext cx="25603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Investment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052560" y="2404872"/>
            <a:ext cx="2651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$738,750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309360" y="2606040"/>
            <a:ext cx="5577840" cy="246888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400800" y="2651760"/>
            <a:ext cx="25603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Total Savings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052560" y="2651760"/>
            <a:ext cx="2651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76749"/>
                </a:solidFill>
              </a:rPr>
              <a:t>$2,238,165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2852928"/>
            <a:ext cx="5577840" cy="246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400800" y="2898648"/>
            <a:ext cx="256032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Net Benefit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052560" y="2898648"/>
            <a:ext cx="26517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76749"/>
                </a:solidFill>
              </a:rPr>
              <a:t>+$1,499,415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309360" y="3099816"/>
            <a:ext cx="5577840" cy="53035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309360" y="3127248"/>
            <a:ext cx="5577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BC624"/>
                </a:solidFill>
              </a:rPr>
              <a:t>203%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309360" y="3447288"/>
            <a:ext cx="55778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76CADD"/>
                </a:solidFill>
              </a:rPr>
              <a:t>3-Year ROI  ·  Payback ~5 months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0" name="Picture 69" descr="regdesk_logo_b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601968"/>
            <a:ext cx="431934" cy="182880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502920" y="6611112"/>
            <a:ext cx="9601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RegDesk Business Case · Imricor Medical Systems · July 2026  |  © RegDesk 2026. Confidential.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607040" y="661111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6 of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b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SAVINGS BY MODULE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182880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Annual Recoverable Savings — Imricor Data ·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4320" y="685800"/>
            <a:ext cx="8229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5594"/>
                </a:solidFill>
              </a:rPr>
              <a:t>Cost Savings by Module — Full RIM ($746,055/yr)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1078992"/>
            <a:ext cx="2560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0" i="0">
                <a:solidFill>
                  <a:srgbClr val="4A5568"/>
                </a:solidFill>
              </a:rPr>
              <a:t>AI Application Builder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926080" y="1014984"/>
            <a:ext cx="8961120" cy="34747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926080" y="1014984"/>
            <a:ext cx="2953502" cy="34747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971800" y="1088136"/>
            <a:ext cx="2862062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FFFFFF"/>
                </a:solidFill>
              </a:rPr>
              <a:t>$321,300/yr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" y="1481328"/>
            <a:ext cx="2560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0" i="0">
                <a:solidFill>
                  <a:srgbClr val="4A5568"/>
                </a:solidFill>
              </a:rPr>
              <a:t>Change Control (CCP)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926080" y="1417320"/>
            <a:ext cx="8961120" cy="34747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926080" y="1417320"/>
            <a:ext cx="2378521" cy="34747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971800" y="1490472"/>
            <a:ext cx="2287081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FFFFFF"/>
                </a:solidFill>
              </a:rPr>
              <a:t>$258,750/yr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4320" y="1883664"/>
            <a:ext cx="2560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0" i="0">
                <a:solidFill>
                  <a:srgbClr val="4A5568"/>
                </a:solidFill>
              </a:rPr>
              <a:t>Collaboration Tool (DCT)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926080" y="1819656"/>
            <a:ext cx="8961120" cy="34747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926080" y="1819656"/>
            <a:ext cx="703214" cy="34747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971800" y="1892808"/>
            <a:ext cx="611774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FFFFFF"/>
                </a:solidFill>
              </a:rPr>
              <a:t>$76,500/yr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2286000"/>
            <a:ext cx="2560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0" i="0">
                <a:solidFill>
                  <a:srgbClr val="4A5568"/>
                </a:solidFill>
              </a:rPr>
              <a:t>Regulatory Intelligence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926080" y="2221992"/>
            <a:ext cx="8961120" cy="34747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2926080" y="2221992"/>
            <a:ext cx="640080" cy="34747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971800" y="2295144"/>
            <a:ext cx="548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FFFFFF"/>
                </a:solidFill>
              </a:rPr>
              <a:t>$56,963/yr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74320" y="2688336"/>
            <a:ext cx="2560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0" i="0">
                <a:solidFill>
                  <a:srgbClr val="4A5568"/>
                </a:solidFill>
              </a:rPr>
              <a:t>Standards Management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926080" y="2624328"/>
            <a:ext cx="8961120" cy="34747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2926080" y="2624328"/>
            <a:ext cx="640080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971800" y="2697480"/>
            <a:ext cx="548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333333"/>
                </a:solidFill>
              </a:rPr>
              <a:t>$26,700/yr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4320" y="3090672"/>
            <a:ext cx="2560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0" i="0">
                <a:solidFill>
                  <a:srgbClr val="4A5568"/>
                </a:solidFill>
              </a:rPr>
              <a:t>Tracking &amp; Reporting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926080" y="3026664"/>
            <a:ext cx="8961120" cy="34747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2926080" y="3026664"/>
            <a:ext cx="640080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971800" y="3099816"/>
            <a:ext cx="548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333333"/>
                </a:solidFill>
              </a:rPr>
              <a:t>$3,420/yr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74320" y="3493008"/>
            <a:ext cx="25603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0" i="0">
                <a:solidFill>
                  <a:srgbClr val="4A5568"/>
                </a:solidFill>
              </a:rPr>
              <a:t>AI Forms Builder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926080" y="3429000"/>
            <a:ext cx="8961120" cy="34747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2926080" y="3429000"/>
            <a:ext cx="640080" cy="34747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971800" y="3502152"/>
            <a:ext cx="548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333333"/>
                </a:solidFill>
              </a:rPr>
              <a:t>$2,423/yr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74320" y="3877056"/>
            <a:ext cx="11612880" cy="274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74320" y="3922776"/>
            <a:ext cx="116128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 i="0">
                <a:solidFill>
                  <a:srgbClr val="005594"/>
                </a:solidFill>
              </a:rPr>
              <a:t>TOTAL: $746,055/yr  =  4.97 FTE equivalents freed  /  11,937 hrs/yr recovered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74320" y="4242816"/>
            <a:ext cx="11612880" cy="502920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65760" y="4315968"/>
            <a:ext cx="114300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005594"/>
                </a:solidFill>
              </a:rPr>
              <a:t>App Builder ROI: $90,000/yr in fees (45 × $2,000) recovers $321,300/yr in efficiency savings — 3.6× return on module cost. CCP adds $258,750/yr. Combined: $580,050/yr savings vs. $90,000/yr incremental fees.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regdesk_logo_b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601968"/>
            <a:ext cx="431934" cy="18288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502920" y="6611112"/>
            <a:ext cx="9601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RegDesk Business Case · Imricor Medical Systems · July 2026  |  © RegDesk 2026. Confidential.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607040" y="661111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7 of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b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RA TEAM CONTEXT &amp; QUALITATIVE BENEFITS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182880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9 FTE Team · What 4.97 FTEs Freed Means for Imricor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685800"/>
            <a:ext cx="3657600" cy="22860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74320" y="868680"/>
            <a:ext cx="36576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200" b="1" i="0">
                <a:solidFill>
                  <a:srgbClr val="FBC624"/>
                </a:solidFill>
              </a:rPr>
              <a:t>4.97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" y="1691640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</a:rPr>
              <a:t>FTE EQUIVALENTS FREED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" y="1984248"/>
            <a:ext cx="3657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B8D8EF"/>
                </a:solidFill>
              </a:rPr>
              <a:t>from low-value manual tasks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320" y="2258568"/>
            <a:ext cx="3657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 i="0">
                <a:solidFill>
                  <a:srgbClr val="76CADD"/>
                </a:solidFill>
              </a:rPr>
              <a:t>55% of team capacity recovered
11,937 hrs/yr freed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60520" y="685800"/>
            <a:ext cx="7772400" cy="228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251960" y="777240"/>
            <a:ext cx="7589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005594"/>
                </a:solidFill>
              </a:rPr>
              <a:t>CURRENT WORKLOAD BREAKDOWN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51960" y="1069848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AI Application Builder overhead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18320" y="1069848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0" i="0">
                <a:solidFill>
                  <a:srgbClr val="005594"/>
                </a:solidFill>
              </a:rPr>
              <a:t>4,284 hrs/yr (24% of capacity)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51960" y="136245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Change Control (CCP) overhead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0" y="1362456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0" i="0">
                <a:solidFill>
                  <a:srgbClr val="005594"/>
                </a:solidFill>
              </a:rPr>
              <a:t>3,450 hrs/yr (19% of capacity)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51960" y="1655064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Collaboration/submission coordination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18320" y="1655064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0" i="0">
                <a:solidFill>
                  <a:srgbClr val="005594"/>
                </a:solidFill>
              </a:rPr>
              <a:t>1,020 hrs/yr (6% of capacity)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51960" y="1947672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Regulatory Intelligence monitoring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418320" y="1947672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0" i="0">
                <a:solidFill>
                  <a:srgbClr val="005594"/>
                </a:solidFill>
              </a:rPr>
              <a:t>702 hrs/yr (4% of capacity)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51960" y="224028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Standards monitoring + assessments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18320" y="224028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0" i="0">
                <a:solidFill>
                  <a:srgbClr val="005594"/>
                </a:solidFill>
              </a:rPr>
              <a:t>356 hrs/yr (2% of capacity)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51960" y="2532888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TOTAL RECOVERABLE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18320" y="2532888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1" i="0">
                <a:solidFill>
                  <a:srgbClr val="C0392B"/>
                </a:solidFill>
              </a:rPr>
              <a:t>9,892 hrs/yr = 55% of team capacity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4320" y="3108960"/>
            <a:ext cx="8229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QUALITATIVE BENEFITS — BEYOND THE NUMBERS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74320" y="3337560"/>
            <a:ext cx="11612880" cy="274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274320" y="3410712"/>
            <a:ext cx="2834640" cy="3657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274320" y="3447288"/>
            <a:ext cx="2834640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65760" y="3502152"/>
            <a:ext cx="2651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005594"/>
                </a:solidFill>
              </a:rPr>
              <a:t>✓ More Compliant Work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5760" y="3758184"/>
            <a:ext cx="26517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Daily monitoring ensures team always works from current requirements. Audit trails document every decision.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264408" y="3410712"/>
            <a:ext cx="2834640" cy="36576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264408" y="3447288"/>
            <a:ext cx="2834640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355848" y="3502152"/>
            <a:ext cx="2651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005594"/>
                </a:solidFill>
              </a:rPr>
              <a:t>✓ More Registrations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355848" y="3758184"/>
            <a:ext cx="26517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4.97 FTEs freed enables more market registrations — supporting pipeline conversion across 40+ European hospital sites.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254496" y="3410712"/>
            <a:ext cx="2834640" cy="3657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254496" y="3447288"/>
            <a:ext cx="2834640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345936" y="3502152"/>
            <a:ext cx="2651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005594"/>
                </a:solidFill>
              </a:rPr>
              <a:t>✓ Strategic Planning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45936" y="3758184"/>
            <a:ext cx="26517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Real-time portfolio visibility across 18 markets enables data-driven decisions on market prioritization and PMA timing.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244584" y="3410712"/>
            <a:ext cx="2834640" cy="36576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244584" y="3447288"/>
            <a:ext cx="2834640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36024" y="3502152"/>
            <a:ext cx="2651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005594"/>
                </a:solidFill>
              </a:rPr>
              <a:t>✓ Risk Abatement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336024" y="3758184"/>
            <a:ext cx="26517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Proactive intelligence on 18 markets prevents compliance gaps. CCP ensures product changes assessed systematically.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0" name="Picture 49" descr="regdesk_logo_b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601968"/>
            <a:ext cx="431934" cy="18288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502920" y="6611112"/>
            <a:ext cx="9601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RegDesk Business Case · Imricor Medical Systems · July 2026  |  © RegDesk 2026. Confidential.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607040" y="661111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8 of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b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WHY REGDESK FOR IMRICOR — ROI SUMMARY &amp; NEXT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182880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4320" y="685800"/>
            <a:ext cx="8229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5594"/>
                </a:solidFill>
              </a:rPr>
              <a:t>ROI Comparison — Base RIM vs. Full RIM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4320" y="996696"/>
            <a:ext cx="3200400" cy="237744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7472" y="1042416"/>
            <a:ext cx="305409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 i="0">
                <a:solidFill>
                  <a:srgbClr val="FFFFFF"/>
                </a:solidFill>
              </a:rPr>
              <a:t>Metric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520440" y="996696"/>
            <a:ext cx="2560320" cy="23774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3592" y="1042416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 i="0">
                <a:solidFill>
                  <a:srgbClr val="005594"/>
                </a:solidFill>
              </a:rPr>
              <a:t>Base RIM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26480" y="996696"/>
            <a:ext cx="2560320" cy="237744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99632" y="1042416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 i="0">
                <a:solidFill>
                  <a:srgbClr val="FBC624"/>
                </a:solidFill>
              </a:rPr>
              <a:t>Full RIM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4320" y="1234440"/>
            <a:ext cx="320040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47472" y="1280160"/>
            <a:ext cx="305409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005594"/>
                </a:solidFill>
              </a:rPr>
              <a:t>Annual License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20440" y="1234440"/>
            <a:ext cx="256032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3592" y="1280160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005594"/>
                </a:solidFill>
              </a:rPr>
              <a:t>$72,500/yr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126480" y="1234440"/>
            <a:ext cx="256032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199632" y="1280160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005594"/>
                </a:solidFill>
              </a:rPr>
              <a:t>$146,250/yr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74320" y="1472184"/>
            <a:ext cx="3200400" cy="237744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47472" y="1517904"/>
            <a:ext cx="305409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005594"/>
                </a:solidFill>
              </a:rPr>
              <a:t>App Builder Fees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20440" y="1472184"/>
            <a:ext cx="2560320" cy="237744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593592" y="1517904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005594"/>
                </a:solidFill>
              </a:rPr>
              <a:t>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126480" y="1472184"/>
            <a:ext cx="2560320" cy="237744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199632" y="1517904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005594"/>
                </a:solidFill>
              </a:rPr>
              <a:t>$90,000/yr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74320" y="1709928"/>
            <a:ext cx="320040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47472" y="1755648"/>
            <a:ext cx="305409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005594"/>
                </a:solidFill>
              </a:rPr>
              <a:t>One-Time Setup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20440" y="1709928"/>
            <a:ext cx="256032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593592" y="1755648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005594"/>
                </a:solidFill>
              </a:rPr>
              <a:t>$21,600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26480" y="1709928"/>
            <a:ext cx="256032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199632" y="1755648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005594"/>
                </a:solidFill>
              </a:rPr>
              <a:t>$30,000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74320" y="1947672"/>
            <a:ext cx="3200400" cy="237744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47472" y="1993392"/>
            <a:ext cx="305409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005594"/>
                </a:solidFill>
              </a:rPr>
              <a:t>Annual Savings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20440" y="1947672"/>
            <a:ext cx="2560320" cy="237744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593592" y="1993392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005594"/>
                </a:solidFill>
              </a:rPr>
              <a:t>$136,883/yr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126480" y="1947672"/>
            <a:ext cx="2560320" cy="237744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199632" y="1993392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005594"/>
                </a:solidFill>
              </a:rPr>
              <a:t>$746,055/yr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74320" y="2185416"/>
            <a:ext cx="320040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47472" y="2231136"/>
            <a:ext cx="305409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005594"/>
                </a:solidFill>
              </a:rPr>
              <a:t>Year 1 Net Benefit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20440" y="2185416"/>
            <a:ext cx="256032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3593592" y="2231136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276749"/>
                </a:solidFill>
              </a:rPr>
              <a:t>+$42,783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126480" y="2185416"/>
            <a:ext cx="256032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199632" y="2231136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276749"/>
                </a:solidFill>
              </a:rPr>
              <a:t>+$479,805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74320" y="2423160"/>
            <a:ext cx="3200400" cy="237744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47472" y="2468880"/>
            <a:ext cx="305409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005594"/>
                </a:solidFill>
              </a:rPr>
              <a:t>3-Yr Investment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520440" y="2423160"/>
            <a:ext cx="2560320" cy="237744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593592" y="2468880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005594"/>
                </a:solidFill>
              </a:rPr>
              <a:t>$239,100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126480" y="2423160"/>
            <a:ext cx="2560320" cy="237744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199632" y="2468880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005594"/>
                </a:solidFill>
              </a:rPr>
              <a:t>$738,750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74320" y="2660904"/>
            <a:ext cx="320040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47472" y="2706624"/>
            <a:ext cx="305409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005594"/>
                </a:solidFill>
              </a:rPr>
              <a:t>3-Yr Net Benefit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520440" y="2660904"/>
            <a:ext cx="256032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3593592" y="2706624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276749"/>
                </a:solidFill>
              </a:rPr>
              <a:t>+$171,549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126480" y="2660904"/>
            <a:ext cx="256032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199632" y="2706624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276749"/>
                </a:solidFill>
              </a:rPr>
              <a:t>+$1,499,415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74320" y="2898648"/>
            <a:ext cx="320040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347472" y="2944368"/>
            <a:ext cx="305409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005594"/>
                </a:solidFill>
              </a:rPr>
              <a:t>3-Year ROI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520440" y="2898648"/>
            <a:ext cx="256032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3593592" y="2944368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0">
                <a:solidFill>
                  <a:srgbClr val="005594"/>
                </a:solidFill>
              </a:rPr>
              <a:t>72%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126480" y="2898648"/>
            <a:ext cx="256032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199632" y="2944368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0">
                <a:solidFill>
                  <a:srgbClr val="005594"/>
                </a:solidFill>
              </a:rPr>
              <a:t>203%</a:t>
            </a:r>
          </a:p>
        </p:txBody>
      </p:sp>
      <p:sp>
        <p:nvSpPr>
          <p:cNvPr id="67" name="Rectangle 66"/>
          <p:cNvSpPr/>
          <p:nvPr/>
        </p:nvSpPr>
        <p:spPr>
          <a:xfrm>
            <a:off x="274320" y="3136392"/>
            <a:ext cx="320040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47472" y="3182112"/>
            <a:ext cx="305409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005594"/>
                </a:solidFill>
              </a:rPr>
              <a:t>Payback Period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520440" y="3136392"/>
            <a:ext cx="256032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3593592" y="3182112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0">
                <a:solidFill>
                  <a:srgbClr val="005594"/>
                </a:solidFill>
              </a:rPr>
              <a:t>~8 months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126480" y="3136392"/>
            <a:ext cx="256032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6199632" y="3182112"/>
            <a:ext cx="241401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0">
                <a:solidFill>
                  <a:srgbClr val="005594"/>
                </a:solidFill>
              </a:rPr>
              <a:t>~5 months</a:t>
            </a:r>
          </a:p>
        </p:txBody>
      </p:sp>
      <p:sp>
        <p:nvSpPr>
          <p:cNvPr id="73" name="Rectangle 72"/>
          <p:cNvSpPr/>
          <p:nvPr/>
        </p:nvSpPr>
        <p:spPr>
          <a:xfrm>
            <a:off x="8778240" y="685800"/>
            <a:ext cx="3200400" cy="585216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8869680" y="822960"/>
            <a:ext cx="29260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</a:rPr>
              <a:t>Ready to See
RegDesk
in Action?</a:t>
            </a:r>
          </a:p>
        </p:txBody>
      </p:sp>
      <p:sp>
        <p:nvSpPr>
          <p:cNvPr id="75" name="Rectangle 74"/>
          <p:cNvSpPr/>
          <p:nvPr/>
        </p:nvSpPr>
        <p:spPr>
          <a:xfrm>
            <a:off x="8961120" y="1664208"/>
            <a:ext cx="2743200" cy="36576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8869680" y="1792224"/>
            <a:ext cx="29260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 i="0">
                <a:solidFill>
                  <a:srgbClr val="B8D8EF"/>
                </a:solidFill>
              </a:rPr>
              <a:t>Schedule a personalized demo tailored to Imricor's portfolio, team structure, and regulatory priorities.
We'll demonstrate CCP automation, AI Application Builder, and real-time portfolio tracking.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869680" y="3931920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 i="0">
                <a:solidFill>
                  <a:srgbClr val="FBC624"/>
                </a:solidFill>
              </a:rPr>
              <a:t>📧 contact@regdesk.co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869680" y="4187952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 i="0">
                <a:solidFill>
                  <a:srgbClr val="FBC624"/>
                </a:solidFill>
              </a:rPr>
              <a:t>🌐 www.regdesk.co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869680" y="4443984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 i="0">
                <a:solidFill>
                  <a:srgbClr val="FBC624"/>
                </a:solidFill>
              </a:rPr>
              <a:t>📅 regdesk.co/demo</a:t>
            </a:r>
          </a:p>
        </p:txBody>
      </p:sp>
      <p:sp>
        <p:nvSpPr>
          <p:cNvPr id="80" name="Rectangle 79"/>
          <p:cNvSpPr/>
          <p:nvPr/>
        </p:nvSpPr>
        <p:spPr>
          <a:xfrm>
            <a:off x="0" y="6565392"/>
            <a:ext cx="12188952" cy="292608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1" name="Picture 80" descr="regdesk_logo_b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601968"/>
            <a:ext cx="431934" cy="182880"/>
          </a:xfrm>
          <a:prstGeom prst="rect">
            <a:avLst/>
          </a:prstGeom>
        </p:spPr>
      </p:pic>
      <p:sp>
        <p:nvSpPr>
          <p:cNvPr id="82" name="TextBox 81"/>
          <p:cNvSpPr txBox="1"/>
          <p:nvPr/>
        </p:nvSpPr>
        <p:spPr>
          <a:xfrm>
            <a:off x="502920" y="6611112"/>
            <a:ext cx="9601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RegDesk Business Case · Imricor Medical Systems · July 2026  |  © RegDesk 2026. Confidential.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607040" y="661111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9 of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